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94159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0392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760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01997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4777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1069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7040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110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613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4284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7833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9266C-3B17-164F-A1A6-B8FA8F7BAA9E}" type="datetimeFigureOut">
              <a:rPr lang="sv-SE" smtClean="0"/>
              <a:t>2015-08-14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7C40B-8D62-4B49-A830-F9AF61DC2C4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592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483784"/>
            <a:ext cx="7772400" cy="1874658"/>
          </a:xfrm>
        </p:spPr>
        <p:txBody>
          <a:bodyPr/>
          <a:lstStyle/>
          <a:p>
            <a:r>
              <a:rPr lang="sv-SE" dirty="0" smtClean="0"/>
              <a:t>LGBTQ </a:t>
            </a:r>
            <a:r>
              <a:rPr lang="sv-SE" dirty="0" err="1" smtClean="0"/>
              <a:t>rights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human </a:t>
            </a:r>
            <a:r>
              <a:rPr lang="sv-SE" dirty="0" err="1" smtClean="0"/>
              <a:t>rights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599" y="2358441"/>
            <a:ext cx="6914323" cy="3915617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sv-SE" dirty="0" smtClean="0"/>
              <a:t>The global </a:t>
            </a:r>
            <a:r>
              <a:rPr lang="sv-SE" dirty="0" err="1" smtClean="0"/>
              <a:t>struggle</a:t>
            </a:r>
            <a:r>
              <a:rPr lang="sv-SE" dirty="0" smtClean="0"/>
              <a:t> </a:t>
            </a:r>
            <a:r>
              <a:rPr lang="sv-SE" dirty="0" err="1" smtClean="0"/>
              <a:t>against</a:t>
            </a:r>
            <a:r>
              <a:rPr lang="sv-SE" dirty="0" smtClean="0"/>
              <a:t> </a:t>
            </a:r>
            <a:r>
              <a:rPr lang="sv-SE" dirty="0" err="1" smtClean="0"/>
              <a:t>homophobia</a:t>
            </a:r>
            <a:r>
              <a:rPr lang="sv-SE" dirty="0" smtClean="0"/>
              <a:t> and </a:t>
            </a:r>
            <a:r>
              <a:rPr lang="sv-SE" dirty="0" err="1" smtClean="0"/>
              <a:t>transphobia</a:t>
            </a:r>
            <a:endParaRPr lang="sv-SE" dirty="0" smtClean="0"/>
          </a:p>
          <a:p>
            <a:pPr marL="457200" indent="-457200">
              <a:buFontTx/>
              <a:buChar char="-"/>
            </a:pPr>
            <a:endParaRPr lang="sv-SE" dirty="0"/>
          </a:p>
          <a:p>
            <a:pPr marL="457200" indent="-457200">
              <a:buFontTx/>
              <a:buChar char="-"/>
            </a:pPr>
            <a:endParaRPr lang="sv-SE" dirty="0" smtClean="0"/>
          </a:p>
          <a:p>
            <a:r>
              <a:rPr lang="sv-SE" dirty="0" smtClean="0"/>
              <a:t>Ulrika Westerlund, </a:t>
            </a:r>
            <a:r>
              <a:rPr lang="sv-SE" dirty="0" err="1" smtClean="0"/>
              <a:t>chairperson</a:t>
            </a:r>
            <a:endParaRPr lang="sv-SE" dirty="0" smtClean="0"/>
          </a:p>
          <a:p>
            <a:pPr marL="457200" indent="-457200">
              <a:buFontTx/>
              <a:buChar char="-"/>
            </a:pPr>
            <a:endParaRPr lang="sv-SE" dirty="0"/>
          </a:p>
          <a:p>
            <a:pPr marL="457200" indent="-457200">
              <a:buFontTx/>
              <a:buChar char="-"/>
            </a:pPr>
            <a:endParaRPr lang="sv-SE" dirty="0"/>
          </a:p>
        </p:txBody>
      </p:sp>
      <p:pic>
        <p:nvPicPr>
          <p:cNvPr id="4" name="Bildobjekt 3" descr="logo_rfs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100" y="5638800"/>
            <a:ext cx="17526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21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A Swedish ”moral </a:t>
            </a:r>
            <a:r>
              <a:rPr lang="sv-SE" dirty="0" err="1" smtClean="0"/>
              <a:t>authority</a:t>
            </a:r>
            <a:r>
              <a:rPr lang="sv-SE" dirty="0" smtClean="0"/>
              <a:t>” and a </a:t>
            </a:r>
            <a:r>
              <a:rPr lang="sv-SE" dirty="0" err="1" smtClean="0"/>
              <a:t>hero</a:t>
            </a:r>
            <a:r>
              <a:rPr lang="sv-SE" dirty="0" smtClean="0"/>
              <a:t> for </a:t>
            </a:r>
            <a:r>
              <a:rPr lang="sv-SE" dirty="0" err="1" smtClean="0"/>
              <a:t>European</a:t>
            </a:r>
            <a:r>
              <a:rPr lang="sv-SE" dirty="0" smtClean="0"/>
              <a:t> trans*</a:t>
            </a:r>
            <a:r>
              <a:rPr lang="sv-SE" dirty="0" err="1" smtClean="0"/>
              <a:t>people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SE" dirty="0" smtClean="0"/>
              <a:t>Nunez vs </a:t>
            </a:r>
            <a:r>
              <a:rPr lang="sv-SE" dirty="0" err="1" smtClean="0"/>
              <a:t>France</a:t>
            </a:r>
            <a:r>
              <a:rPr lang="sv-SE" dirty="0" smtClean="0"/>
              <a:t> 2008: </a:t>
            </a:r>
            <a:r>
              <a:rPr lang="sv-SE" dirty="0" err="1" smtClean="0"/>
              <a:t>states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demand</a:t>
            </a:r>
            <a:r>
              <a:rPr lang="sv-SE" dirty="0" smtClean="0"/>
              <a:t> </a:t>
            </a:r>
            <a:r>
              <a:rPr lang="sv-SE" dirty="0" err="1" smtClean="0"/>
              <a:t>surgery</a:t>
            </a:r>
            <a:r>
              <a:rPr lang="sv-SE" dirty="0" smtClean="0"/>
              <a:t> </a:t>
            </a:r>
            <a:r>
              <a:rPr lang="sv-SE" dirty="0" err="1" smtClean="0"/>
              <a:t>before</a:t>
            </a:r>
            <a:r>
              <a:rPr lang="sv-SE" dirty="0" smtClean="0"/>
              <a:t> </a:t>
            </a:r>
            <a:r>
              <a:rPr lang="sv-SE" dirty="0" err="1" smtClean="0"/>
              <a:t>admitting</a:t>
            </a:r>
            <a:r>
              <a:rPr lang="sv-SE" dirty="0" smtClean="0"/>
              <a:t> </a:t>
            </a:r>
            <a:r>
              <a:rPr lang="sv-SE" dirty="0" err="1" smtClean="0"/>
              <a:t>change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legal gender</a:t>
            </a:r>
          </a:p>
          <a:p>
            <a:r>
              <a:rPr lang="sv-SE" dirty="0" err="1" smtClean="0"/>
              <a:t>Parry</a:t>
            </a:r>
            <a:r>
              <a:rPr lang="sv-SE" dirty="0" smtClean="0"/>
              <a:t> vs UK / R and F vs UK 2006: </a:t>
            </a:r>
            <a:r>
              <a:rPr lang="sv-SE" dirty="0" err="1" smtClean="0"/>
              <a:t>states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demand</a:t>
            </a:r>
            <a:r>
              <a:rPr lang="sv-SE" dirty="0" smtClean="0"/>
              <a:t> </a:t>
            </a:r>
            <a:r>
              <a:rPr lang="sv-SE" dirty="0" err="1" smtClean="0"/>
              <a:t>divorce</a:t>
            </a:r>
            <a:r>
              <a:rPr lang="sv-SE" dirty="0" smtClean="0"/>
              <a:t> –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this</a:t>
            </a:r>
            <a:r>
              <a:rPr lang="sv-SE" dirty="0" smtClean="0"/>
              <a:t> is ”</a:t>
            </a:r>
            <a:r>
              <a:rPr lang="sv-SE" dirty="0" err="1" smtClean="0"/>
              <a:t>unsatisfying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the </a:t>
            </a:r>
            <a:r>
              <a:rPr lang="sv-SE" dirty="0" err="1" smtClean="0"/>
              <a:t>court</a:t>
            </a:r>
            <a:r>
              <a:rPr lang="sv-SE" dirty="0" smtClean="0"/>
              <a:t>”</a:t>
            </a:r>
          </a:p>
          <a:p>
            <a:r>
              <a:rPr lang="sv-SE" dirty="0" smtClean="0"/>
              <a:t>Thomas Hammarberg, </a:t>
            </a:r>
            <a:r>
              <a:rPr lang="sv-SE" dirty="0" err="1" smtClean="0"/>
              <a:t>Commissioner</a:t>
            </a:r>
            <a:r>
              <a:rPr lang="sv-SE" dirty="0" smtClean="0"/>
              <a:t> for Human </a:t>
            </a:r>
            <a:r>
              <a:rPr lang="sv-SE" dirty="0" err="1" smtClean="0"/>
              <a:t>Rights</a:t>
            </a:r>
            <a:r>
              <a:rPr lang="sv-SE" dirty="0" smtClean="0"/>
              <a:t> 2006-2012: </a:t>
            </a:r>
            <a:r>
              <a:rPr lang="sv-SE" dirty="0" err="1" smtClean="0"/>
              <a:t>Issue</a:t>
            </a:r>
            <a:r>
              <a:rPr lang="sv-SE" dirty="0" smtClean="0"/>
              <a:t> paper ”Human </a:t>
            </a:r>
            <a:r>
              <a:rPr lang="sv-SE" dirty="0" err="1" smtClean="0"/>
              <a:t>Rights</a:t>
            </a:r>
            <a:r>
              <a:rPr lang="sv-SE" dirty="0" smtClean="0"/>
              <a:t> and gender </a:t>
            </a:r>
            <a:r>
              <a:rPr lang="sv-SE" dirty="0" err="1" smtClean="0"/>
              <a:t>identity</a:t>
            </a:r>
            <a:r>
              <a:rPr lang="sv-SE" dirty="0" smtClean="0"/>
              <a:t>” 2009, </a:t>
            </a:r>
            <a:r>
              <a:rPr lang="sv-SE" dirty="0" err="1" smtClean="0"/>
              <a:t>report</a:t>
            </a:r>
            <a:r>
              <a:rPr lang="sv-SE" dirty="0" smtClean="0"/>
              <a:t> on </a:t>
            </a:r>
            <a:r>
              <a:rPr lang="sv-SE" dirty="0" err="1" smtClean="0"/>
              <a:t>discrimination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lgbt</a:t>
            </a:r>
            <a:r>
              <a:rPr lang="sv-SE" dirty="0" smtClean="0"/>
              <a:t> </a:t>
            </a:r>
            <a:r>
              <a:rPr lang="sv-SE" dirty="0" err="1" smtClean="0"/>
              <a:t>people</a:t>
            </a:r>
            <a:r>
              <a:rPr lang="sv-SE" dirty="0" smtClean="0"/>
              <a:t> 2011: </a:t>
            </a:r>
          </a:p>
          <a:p>
            <a:r>
              <a:rPr lang="sv-SE" dirty="0" smtClean="0"/>
              <a:t>”ban </a:t>
            </a:r>
            <a:r>
              <a:rPr lang="sv-SE" dirty="0" err="1" smtClean="0"/>
              <a:t>mandatory</a:t>
            </a:r>
            <a:r>
              <a:rPr lang="sv-SE" dirty="0" smtClean="0"/>
              <a:t> </a:t>
            </a:r>
            <a:r>
              <a:rPr lang="sv-SE" dirty="0" err="1" smtClean="0"/>
              <a:t>medical</a:t>
            </a:r>
            <a:r>
              <a:rPr lang="sv-SE" dirty="0" smtClean="0"/>
              <a:t> interventions as a </a:t>
            </a:r>
            <a:r>
              <a:rPr lang="sv-SE" dirty="0" err="1" smtClean="0"/>
              <a:t>requirement</a:t>
            </a:r>
            <a:r>
              <a:rPr lang="sv-SE" dirty="0" smtClean="0"/>
              <a:t> for </a:t>
            </a:r>
            <a:r>
              <a:rPr lang="sv-SE" dirty="0" err="1" smtClean="0"/>
              <a:t>changing</a:t>
            </a:r>
            <a:r>
              <a:rPr lang="sv-SE" dirty="0" smtClean="0"/>
              <a:t> legal gender; </a:t>
            </a:r>
            <a:r>
              <a:rPr lang="sv-SE" dirty="0" err="1" smtClean="0"/>
              <a:t>remove</a:t>
            </a:r>
            <a:r>
              <a:rPr lang="sv-SE" dirty="0" smtClean="0"/>
              <a:t> </a:t>
            </a:r>
            <a:r>
              <a:rPr lang="sv-SE" dirty="0" err="1" smtClean="0"/>
              <a:t>requirements</a:t>
            </a:r>
            <a:r>
              <a:rPr lang="sv-SE" dirty="0" smtClean="0"/>
              <a:t> for </a:t>
            </a:r>
            <a:r>
              <a:rPr lang="sv-SE" dirty="0" err="1" smtClean="0"/>
              <a:t>divorce</a:t>
            </a:r>
            <a:r>
              <a:rPr lang="sv-SE" dirty="0" smtClean="0"/>
              <a:t>/</a:t>
            </a:r>
            <a:r>
              <a:rPr lang="sv-SE" dirty="0" err="1" smtClean="0"/>
              <a:t>being</a:t>
            </a:r>
            <a:r>
              <a:rPr lang="sv-SE" dirty="0" smtClean="0"/>
              <a:t> </a:t>
            </a:r>
            <a:r>
              <a:rPr lang="sv-SE" dirty="0" err="1" smtClean="0"/>
              <a:t>single</a:t>
            </a:r>
            <a:r>
              <a:rPr lang="sv-SE" dirty="0" smtClean="0"/>
              <a:t>” = </a:t>
            </a:r>
            <a:r>
              <a:rPr lang="sv-SE" dirty="0" err="1" smtClean="0"/>
              <a:t>this</a:t>
            </a:r>
            <a:r>
              <a:rPr lang="sv-SE" dirty="0" smtClean="0"/>
              <a:t> is </a:t>
            </a:r>
            <a:r>
              <a:rPr lang="sv-SE" dirty="0" err="1" smtClean="0"/>
              <a:t>likely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an </a:t>
            </a:r>
            <a:r>
              <a:rPr lang="sv-SE" dirty="0" err="1" smtClean="0"/>
              <a:t>impact</a:t>
            </a:r>
            <a:r>
              <a:rPr lang="sv-SE" dirty="0" smtClean="0"/>
              <a:t> on </a:t>
            </a:r>
            <a:r>
              <a:rPr lang="sv-SE" dirty="0" err="1" smtClean="0"/>
              <a:t>future</a:t>
            </a:r>
            <a:r>
              <a:rPr lang="sv-SE" dirty="0" smtClean="0"/>
              <a:t> </a:t>
            </a:r>
            <a:r>
              <a:rPr lang="sv-SE" dirty="0" err="1" smtClean="0"/>
              <a:t>court</a:t>
            </a:r>
            <a:r>
              <a:rPr lang="sv-SE" dirty="0" smtClean="0"/>
              <a:t> </a:t>
            </a:r>
            <a:r>
              <a:rPr lang="sv-SE" dirty="0" err="1" smtClean="0"/>
              <a:t>verdicts</a:t>
            </a:r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5406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Sweden? 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 smtClean="0"/>
              <a:t>”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aren´t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very</a:t>
            </a:r>
            <a:r>
              <a:rPr lang="sv-SE" dirty="0" smtClean="0"/>
              <a:t> </a:t>
            </a:r>
            <a:r>
              <a:rPr lang="sv-SE" dirty="0" err="1" smtClean="0"/>
              <a:t>good</a:t>
            </a:r>
            <a:r>
              <a:rPr lang="sv-SE" dirty="0" smtClean="0"/>
              <a:t> </a:t>
            </a:r>
            <a:r>
              <a:rPr lang="sv-SE" dirty="0" err="1" smtClean="0"/>
              <a:t>when</a:t>
            </a:r>
            <a:r>
              <a:rPr lang="sv-SE" dirty="0" smtClean="0"/>
              <a:t> it </a:t>
            </a:r>
            <a:r>
              <a:rPr lang="sv-SE" dirty="0" err="1" smtClean="0"/>
              <a:t>comes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human </a:t>
            </a:r>
            <a:r>
              <a:rPr lang="sv-SE" dirty="0" err="1" smtClean="0"/>
              <a:t>rights</a:t>
            </a:r>
            <a:r>
              <a:rPr lang="sv-SE" dirty="0" smtClean="0"/>
              <a:t>?” 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recommendations</a:t>
            </a:r>
            <a:r>
              <a:rPr lang="sv-SE" dirty="0" smtClean="0"/>
              <a:t> from the </a:t>
            </a:r>
            <a:r>
              <a:rPr lang="sv-SE" dirty="0" err="1" smtClean="0"/>
              <a:t>Committee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Ministers 2010 (non-</a:t>
            </a:r>
            <a:r>
              <a:rPr lang="sv-SE" dirty="0" err="1" smtClean="0"/>
              <a:t>binding</a:t>
            </a:r>
            <a:r>
              <a:rPr lang="sv-SE" dirty="0" smtClean="0"/>
              <a:t>,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negotiated</a:t>
            </a:r>
            <a:r>
              <a:rPr lang="sv-SE" dirty="0" smtClean="0"/>
              <a:t> </a:t>
            </a:r>
            <a:r>
              <a:rPr lang="sv-SE" dirty="0" err="1" smtClean="0"/>
              <a:t>agreed</a:t>
            </a:r>
            <a:r>
              <a:rPr lang="sv-SE" dirty="0" smtClean="0"/>
              <a:t> </a:t>
            </a:r>
            <a:r>
              <a:rPr lang="sv-SE" dirty="0" err="1" smtClean="0"/>
              <a:t>political</a:t>
            </a:r>
            <a:r>
              <a:rPr lang="sv-SE" dirty="0" smtClean="0"/>
              <a:t> </a:t>
            </a:r>
            <a:r>
              <a:rPr lang="sv-SE" dirty="0" err="1" smtClean="0"/>
              <a:t>document</a:t>
            </a:r>
            <a:r>
              <a:rPr lang="sv-SE" dirty="0" smtClean="0"/>
              <a:t>): ”</a:t>
            </a:r>
            <a:r>
              <a:rPr lang="sv-SE" dirty="0" err="1" smtClean="0"/>
              <a:t>remove</a:t>
            </a:r>
            <a:r>
              <a:rPr lang="sv-SE" dirty="0" smtClean="0"/>
              <a:t> </a:t>
            </a:r>
            <a:r>
              <a:rPr lang="sv-SE" dirty="0" err="1" smtClean="0"/>
              <a:t>abusive</a:t>
            </a:r>
            <a:r>
              <a:rPr lang="sv-SE" dirty="0" smtClean="0"/>
              <a:t> </a:t>
            </a:r>
            <a:r>
              <a:rPr lang="sv-SE" dirty="0" err="1" smtClean="0"/>
              <a:t>requirements</a:t>
            </a:r>
            <a:r>
              <a:rPr lang="sv-SE" dirty="0" smtClean="0"/>
              <a:t> for legal </a:t>
            </a:r>
            <a:r>
              <a:rPr lang="sv-SE" dirty="0" err="1" smtClean="0"/>
              <a:t>recognition</a:t>
            </a:r>
            <a:r>
              <a:rPr lang="sv-SE" dirty="0" smtClean="0"/>
              <a:t>; </a:t>
            </a:r>
            <a:r>
              <a:rPr lang="sv-SE" dirty="0" err="1" smtClean="0"/>
              <a:t>ensure</a:t>
            </a:r>
            <a:r>
              <a:rPr lang="sv-SE" dirty="0" smtClean="0"/>
              <a:t> right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marry</a:t>
            </a:r>
            <a:r>
              <a:rPr lang="sv-SE" dirty="0" smtClean="0"/>
              <a:t>” (same as Goodwin 2002) </a:t>
            </a:r>
          </a:p>
          <a:p>
            <a:r>
              <a:rPr lang="sv-SE" dirty="0" smtClean="0"/>
              <a:t>Sweden </a:t>
            </a:r>
            <a:r>
              <a:rPr lang="sv-SE" dirty="0" err="1" smtClean="0"/>
              <a:t>signed</a:t>
            </a:r>
            <a:r>
              <a:rPr lang="sv-SE" dirty="0" smtClean="0"/>
              <a:t> </a:t>
            </a:r>
            <a:r>
              <a:rPr lang="sv-SE" dirty="0" err="1" smtClean="0"/>
              <a:t>this</a:t>
            </a:r>
            <a:r>
              <a:rPr lang="sv-SE" dirty="0" smtClean="0"/>
              <a:t>, </a:t>
            </a:r>
            <a:r>
              <a:rPr lang="sv-SE" dirty="0" err="1" smtClean="0"/>
              <a:t>but</a:t>
            </a:r>
            <a:r>
              <a:rPr lang="sv-SE" dirty="0" smtClean="0"/>
              <a:t> at the same </a:t>
            </a:r>
            <a:r>
              <a:rPr lang="sv-SE" dirty="0" err="1" smtClean="0"/>
              <a:t>time</a:t>
            </a:r>
            <a:r>
              <a:rPr lang="sv-SE" dirty="0" smtClean="0"/>
              <a:t> </a:t>
            </a:r>
            <a:r>
              <a:rPr lang="sv-SE" dirty="0" err="1" smtClean="0"/>
              <a:t>our</a:t>
            </a:r>
            <a:r>
              <a:rPr lang="sv-SE" dirty="0" smtClean="0"/>
              <a:t> </a:t>
            </a:r>
            <a:r>
              <a:rPr lang="sv-SE" dirty="0" err="1" smtClean="0"/>
              <a:t>own</a:t>
            </a:r>
            <a:r>
              <a:rPr lang="sv-SE" dirty="0" smtClean="0"/>
              <a:t> </a:t>
            </a:r>
            <a:r>
              <a:rPr lang="sv-SE" dirty="0" err="1" smtClean="0"/>
              <a:t>law</a:t>
            </a:r>
            <a:r>
              <a:rPr lang="sv-SE" dirty="0" smtClean="0"/>
              <a:t> </a:t>
            </a:r>
            <a:r>
              <a:rPr lang="sv-SE" dirty="0" err="1" smtClean="0"/>
              <a:t>violated</a:t>
            </a:r>
            <a:r>
              <a:rPr lang="sv-SE" dirty="0" smtClean="0"/>
              <a:t> it – and </a:t>
            </a:r>
            <a:r>
              <a:rPr lang="sv-SE" dirty="0" err="1" smtClean="0"/>
              <a:t>continued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do so for </a:t>
            </a:r>
            <a:r>
              <a:rPr lang="sv-SE" dirty="0" err="1" smtClean="0"/>
              <a:t>another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r>
              <a:rPr lang="sv-SE" dirty="0" smtClean="0"/>
              <a:t> </a:t>
            </a:r>
            <a:r>
              <a:rPr lang="sv-SE" dirty="0" err="1" smtClean="0"/>
              <a:t>years</a:t>
            </a:r>
            <a:endParaRPr lang="sv-SE" dirty="0" smtClean="0"/>
          </a:p>
          <a:p>
            <a:r>
              <a:rPr lang="sv-SE" dirty="0" smtClean="0"/>
              <a:t>And: the legal system beat the </a:t>
            </a:r>
            <a:r>
              <a:rPr lang="sv-SE" dirty="0" err="1" smtClean="0"/>
              <a:t>politicians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it.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391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Strategic</a:t>
            </a:r>
            <a:r>
              <a:rPr lang="sv-SE" dirty="0" smtClean="0"/>
              <a:t> </a:t>
            </a:r>
            <a:r>
              <a:rPr lang="sv-SE" dirty="0" err="1" smtClean="0"/>
              <a:t>litigation</a:t>
            </a:r>
            <a:r>
              <a:rPr lang="sv-SE" dirty="0" smtClean="0"/>
              <a:t> in Sweden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 smtClean="0"/>
              <a:t>The Jan-Olov Madeleine-</a:t>
            </a:r>
            <a:r>
              <a:rPr lang="sv-SE" dirty="0" err="1" smtClean="0"/>
              <a:t>case</a:t>
            </a:r>
            <a:r>
              <a:rPr lang="sv-SE" dirty="0" smtClean="0"/>
              <a:t>, The </a:t>
            </a:r>
            <a:r>
              <a:rPr lang="sv-SE" dirty="0" err="1" smtClean="0"/>
              <a:t>Supreme</a:t>
            </a:r>
            <a:r>
              <a:rPr lang="sv-SE" dirty="0" smtClean="0"/>
              <a:t> Administrative Court 2009: the right for </a:t>
            </a:r>
            <a:r>
              <a:rPr lang="sv-SE" dirty="0" err="1" smtClean="0"/>
              <a:t>people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age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freely</a:t>
            </a:r>
            <a:r>
              <a:rPr lang="sv-SE" dirty="0" smtClean="0"/>
              <a:t> </a:t>
            </a:r>
            <a:r>
              <a:rPr lang="sv-SE" dirty="0" err="1" smtClean="0"/>
              <a:t>choose</a:t>
            </a:r>
            <a:r>
              <a:rPr lang="sv-SE" dirty="0" smtClean="0"/>
              <a:t> </a:t>
            </a:r>
            <a:r>
              <a:rPr lang="sv-SE" dirty="0" err="1" smtClean="0"/>
              <a:t>their</a:t>
            </a:r>
            <a:r>
              <a:rPr lang="sv-SE" dirty="0" smtClean="0"/>
              <a:t> given/</a:t>
            </a:r>
            <a:r>
              <a:rPr lang="sv-SE" dirty="0" err="1" smtClean="0"/>
              <a:t>first</a:t>
            </a:r>
            <a:r>
              <a:rPr lang="sv-SE" dirty="0" smtClean="0"/>
              <a:t> </a:t>
            </a:r>
            <a:r>
              <a:rPr lang="sv-SE" dirty="0" err="1" smtClean="0"/>
              <a:t>name</a:t>
            </a:r>
            <a:r>
              <a:rPr lang="sv-SE" dirty="0" smtClean="0"/>
              <a:t>, </a:t>
            </a:r>
            <a:r>
              <a:rPr lang="sv-SE" dirty="0" err="1" smtClean="0"/>
              <a:t>including</a:t>
            </a:r>
            <a:r>
              <a:rPr lang="sv-SE" dirty="0" smtClean="0"/>
              <a:t> </a:t>
            </a:r>
            <a:r>
              <a:rPr lang="sv-SE" dirty="0" err="1" smtClean="0"/>
              <a:t>names</a:t>
            </a:r>
            <a:r>
              <a:rPr lang="sv-SE" dirty="0" smtClean="0"/>
              <a:t> ”</a:t>
            </a:r>
            <a:r>
              <a:rPr lang="sv-SE" dirty="0" err="1" smtClean="0"/>
              <a:t>belonging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the </a:t>
            </a:r>
            <a:r>
              <a:rPr lang="sv-SE" dirty="0" err="1" smtClean="0"/>
              <a:t>opposite</a:t>
            </a:r>
            <a:r>
              <a:rPr lang="sv-SE" dirty="0" smtClean="0"/>
              <a:t> gender” 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forced</a:t>
            </a:r>
            <a:r>
              <a:rPr lang="sv-SE" dirty="0" smtClean="0"/>
              <a:t> </a:t>
            </a:r>
            <a:r>
              <a:rPr lang="sv-SE" dirty="0" err="1" smtClean="0"/>
              <a:t>divorce-case</a:t>
            </a:r>
            <a:r>
              <a:rPr lang="sv-SE" dirty="0" smtClean="0"/>
              <a:t>, The Administrative </a:t>
            </a:r>
            <a:r>
              <a:rPr lang="sv-SE" dirty="0" err="1" smtClean="0"/>
              <a:t>court</a:t>
            </a:r>
            <a:r>
              <a:rPr lang="sv-SE" dirty="0" smtClean="0"/>
              <a:t> in Stockholm 2010: the right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remain</a:t>
            </a:r>
            <a:r>
              <a:rPr lang="sv-SE" dirty="0" smtClean="0"/>
              <a:t> </a:t>
            </a:r>
            <a:r>
              <a:rPr lang="sv-SE" dirty="0" err="1" smtClean="0"/>
              <a:t>married</a:t>
            </a:r>
            <a:r>
              <a:rPr lang="sv-SE" dirty="0" smtClean="0"/>
              <a:t> </a:t>
            </a:r>
            <a:r>
              <a:rPr lang="sv-SE" dirty="0" err="1" smtClean="0"/>
              <a:t>when</a:t>
            </a:r>
            <a:r>
              <a:rPr lang="sv-SE" dirty="0" smtClean="0"/>
              <a:t> </a:t>
            </a:r>
            <a:r>
              <a:rPr lang="sv-SE" dirty="0" err="1" smtClean="0"/>
              <a:t>changing</a:t>
            </a:r>
            <a:r>
              <a:rPr lang="sv-SE" dirty="0" smtClean="0"/>
              <a:t> legal gender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forced</a:t>
            </a:r>
            <a:r>
              <a:rPr lang="sv-SE" dirty="0" smtClean="0"/>
              <a:t> </a:t>
            </a:r>
            <a:r>
              <a:rPr lang="sv-SE" dirty="0" err="1" smtClean="0"/>
              <a:t>sterilization-case</a:t>
            </a:r>
            <a:r>
              <a:rPr lang="sv-SE" dirty="0" smtClean="0"/>
              <a:t>: The Administrative </a:t>
            </a:r>
            <a:r>
              <a:rPr lang="sv-SE" dirty="0" err="1" smtClean="0"/>
              <a:t>court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appeal</a:t>
            </a:r>
            <a:r>
              <a:rPr lang="sv-SE" dirty="0" smtClean="0"/>
              <a:t>, Stockholm 2012: the right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change</a:t>
            </a:r>
            <a:r>
              <a:rPr lang="sv-SE" dirty="0" smtClean="0"/>
              <a:t> legal gender </a:t>
            </a:r>
            <a:r>
              <a:rPr lang="sv-SE" dirty="0" err="1" smtClean="0"/>
              <a:t>without</a:t>
            </a:r>
            <a:r>
              <a:rPr lang="sv-SE" dirty="0" smtClean="0"/>
              <a:t> </a:t>
            </a:r>
            <a:r>
              <a:rPr lang="sv-SE" dirty="0" err="1" smtClean="0"/>
              <a:t>being</a:t>
            </a:r>
            <a:r>
              <a:rPr lang="sv-SE" dirty="0" smtClean="0"/>
              <a:t> </a:t>
            </a:r>
            <a:r>
              <a:rPr lang="sv-SE" dirty="0" err="1" smtClean="0"/>
              <a:t>sterilized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2237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err="1" smtClean="0"/>
              <a:t>Forced</a:t>
            </a:r>
            <a:r>
              <a:rPr lang="sv-SE" dirty="0" smtClean="0"/>
              <a:t> </a:t>
            </a:r>
            <a:r>
              <a:rPr lang="sv-SE" dirty="0" err="1" smtClean="0"/>
              <a:t>sterilizations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smtClean="0"/>
              <a:t> transgender </a:t>
            </a:r>
            <a:r>
              <a:rPr lang="sv-SE" dirty="0" err="1" smtClean="0"/>
              <a:t>people</a:t>
            </a:r>
            <a:r>
              <a:rPr lang="sv-SE" dirty="0" smtClean="0"/>
              <a:t> in Sweden 1972-2013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v-SE" dirty="0" err="1" smtClean="0"/>
              <a:t>Law</a:t>
            </a:r>
            <a:r>
              <a:rPr lang="sv-SE" dirty="0" smtClean="0"/>
              <a:t> 1972:119: </a:t>
            </a:r>
            <a:r>
              <a:rPr lang="sv-SE" dirty="0" err="1" smtClean="0"/>
              <a:t>unmarried</a:t>
            </a:r>
            <a:r>
              <a:rPr lang="sv-SE" dirty="0" smtClean="0"/>
              <a:t>, 18 </a:t>
            </a:r>
            <a:r>
              <a:rPr lang="sv-SE" dirty="0" err="1" smtClean="0"/>
              <a:t>years</a:t>
            </a:r>
            <a:r>
              <a:rPr lang="sv-SE" dirty="0" smtClean="0"/>
              <a:t> old, Swedish </a:t>
            </a:r>
            <a:r>
              <a:rPr lang="sv-SE" dirty="0" err="1" smtClean="0"/>
              <a:t>citizen</a:t>
            </a:r>
            <a:r>
              <a:rPr lang="sv-SE" dirty="0" smtClean="0"/>
              <a:t>, </a:t>
            </a:r>
            <a:r>
              <a:rPr lang="sv-SE" dirty="0" err="1" smtClean="0"/>
              <a:t>sterilized</a:t>
            </a:r>
            <a:r>
              <a:rPr lang="sv-SE" dirty="0" smtClean="0"/>
              <a:t>/</a:t>
            </a:r>
            <a:r>
              <a:rPr lang="sv-SE" dirty="0" err="1" smtClean="0"/>
              <a:t>unable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procreate</a:t>
            </a:r>
            <a:endParaRPr lang="sv-SE" dirty="0" smtClean="0"/>
          </a:p>
          <a:p>
            <a:r>
              <a:rPr lang="sv-SE" dirty="0" smtClean="0"/>
              <a:t>SOU 2007: ”</a:t>
            </a:r>
            <a:r>
              <a:rPr lang="sv-SE" dirty="0" err="1" smtClean="0"/>
              <a:t>forced</a:t>
            </a:r>
            <a:r>
              <a:rPr lang="sv-SE" dirty="0" smtClean="0"/>
              <a:t> </a:t>
            </a:r>
            <a:r>
              <a:rPr lang="sv-SE" dirty="0" err="1" smtClean="0"/>
              <a:t>castration</a:t>
            </a:r>
            <a:r>
              <a:rPr lang="sv-SE" dirty="0" smtClean="0"/>
              <a:t>”</a:t>
            </a:r>
          </a:p>
          <a:p>
            <a:r>
              <a:rPr lang="sv-SE" dirty="0" smtClean="0"/>
              <a:t>2009-2012: legal </a:t>
            </a:r>
            <a:r>
              <a:rPr lang="sv-SE" dirty="0" err="1" smtClean="0"/>
              <a:t>procedure</a:t>
            </a:r>
            <a:r>
              <a:rPr lang="sv-SE" dirty="0" smtClean="0"/>
              <a:t>, </a:t>
            </a:r>
            <a:r>
              <a:rPr lang="sv-SE" dirty="0" err="1" smtClean="0"/>
              <a:t>lawyer</a:t>
            </a:r>
            <a:r>
              <a:rPr lang="sv-SE" dirty="0" smtClean="0"/>
              <a:t> Kerstin Burman, </a:t>
            </a:r>
            <a:r>
              <a:rPr lang="sv-SE" dirty="0" err="1" smtClean="0"/>
              <a:t>verdict</a:t>
            </a:r>
            <a:r>
              <a:rPr lang="sv-SE" dirty="0" smtClean="0"/>
              <a:t> from the Administrative </a:t>
            </a:r>
            <a:r>
              <a:rPr lang="sv-SE" dirty="0" err="1" smtClean="0"/>
              <a:t>court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appeals</a:t>
            </a:r>
            <a:r>
              <a:rPr lang="sv-SE" dirty="0" smtClean="0"/>
              <a:t> in Stockholm, </a:t>
            </a:r>
            <a:r>
              <a:rPr lang="sv-SE" dirty="0" err="1" smtClean="0"/>
              <a:t>went</a:t>
            </a:r>
            <a:r>
              <a:rPr lang="sv-SE" dirty="0" smtClean="0"/>
              <a:t> </a:t>
            </a:r>
            <a:r>
              <a:rPr lang="sv-SE" dirty="0" err="1" smtClean="0"/>
              <a:t>into</a:t>
            </a:r>
            <a:r>
              <a:rPr lang="sv-SE" dirty="0" smtClean="0"/>
              <a:t> </a:t>
            </a:r>
            <a:r>
              <a:rPr lang="sv-SE" dirty="0" err="1" smtClean="0"/>
              <a:t>effect</a:t>
            </a:r>
            <a:r>
              <a:rPr lang="sv-SE" dirty="0" smtClean="0"/>
              <a:t> </a:t>
            </a:r>
            <a:r>
              <a:rPr lang="sv-SE" dirty="0" err="1" smtClean="0"/>
              <a:t>January</a:t>
            </a:r>
            <a:r>
              <a:rPr lang="sv-SE" dirty="0" smtClean="0"/>
              <a:t> 10th 2013</a:t>
            </a:r>
          </a:p>
          <a:p>
            <a:r>
              <a:rPr lang="sv-SE" dirty="0" smtClean="0"/>
              <a:t>2010: </a:t>
            </a:r>
            <a:r>
              <a:rPr lang="sv-SE" dirty="0" err="1" smtClean="0"/>
              <a:t>report</a:t>
            </a:r>
            <a:r>
              <a:rPr lang="sv-SE" dirty="0" smtClean="0"/>
              <a:t> from the National Board </a:t>
            </a:r>
            <a:r>
              <a:rPr lang="sv-SE" dirty="0" err="1" smtClean="0"/>
              <a:t>of</a:t>
            </a:r>
            <a:r>
              <a:rPr lang="sv-SE" dirty="0" smtClean="0"/>
              <a:t> Health and Welfare</a:t>
            </a:r>
          </a:p>
          <a:p>
            <a:r>
              <a:rPr lang="sv-SE" dirty="0" smtClean="0"/>
              <a:t>- 2012: </a:t>
            </a:r>
            <a:r>
              <a:rPr lang="sv-SE" dirty="0" err="1" smtClean="0"/>
              <a:t>advocacy</a:t>
            </a:r>
            <a:r>
              <a:rPr lang="sv-SE" dirty="0" smtClean="0"/>
              <a:t> from civil </a:t>
            </a:r>
            <a:r>
              <a:rPr lang="sv-SE" dirty="0" err="1" smtClean="0"/>
              <a:t>society</a:t>
            </a:r>
            <a:endParaRPr lang="sv-SE" dirty="0" smtClean="0"/>
          </a:p>
          <a:p>
            <a:r>
              <a:rPr lang="sv-SE" dirty="0" err="1" smtClean="0"/>
              <a:t>January</a:t>
            </a:r>
            <a:r>
              <a:rPr lang="sv-SE" dirty="0" smtClean="0"/>
              <a:t> 1st 2013: no </a:t>
            </a:r>
            <a:r>
              <a:rPr lang="sv-SE" dirty="0" err="1" smtClean="0"/>
              <a:t>longer</a:t>
            </a:r>
            <a:r>
              <a:rPr lang="sv-SE" dirty="0" smtClean="0"/>
              <a:t> </a:t>
            </a:r>
            <a:r>
              <a:rPr lang="sv-SE" dirty="0" err="1" smtClean="0"/>
              <a:t>unmarried</a:t>
            </a:r>
            <a:r>
              <a:rPr lang="sv-SE" dirty="0" smtClean="0"/>
              <a:t> (the legal system beat the </a:t>
            </a:r>
            <a:r>
              <a:rPr lang="sv-SE" dirty="0" err="1" smtClean="0"/>
              <a:t>politicians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it), ”resident in Sweden”</a:t>
            </a:r>
          </a:p>
          <a:p>
            <a:r>
              <a:rPr lang="sv-SE" dirty="0" err="1" smtClean="0"/>
              <a:t>July</a:t>
            </a:r>
            <a:r>
              <a:rPr lang="sv-SE" dirty="0" smtClean="0"/>
              <a:t> 1st 2013: no </a:t>
            </a:r>
            <a:r>
              <a:rPr lang="sv-SE" dirty="0" err="1" smtClean="0"/>
              <a:t>longer</a:t>
            </a:r>
            <a:r>
              <a:rPr lang="sv-SE" dirty="0" smtClean="0"/>
              <a:t> </a:t>
            </a:r>
            <a:r>
              <a:rPr lang="sv-SE" dirty="0" err="1" smtClean="0"/>
              <a:t>sterilized</a:t>
            </a:r>
            <a:r>
              <a:rPr lang="sv-SE" dirty="0" smtClean="0"/>
              <a:t>, (the legal system beat the </a:t>
            </a:r>
            <a:r>
              <a:rPr lang="sv-SE" dirty="0" err="1" smtClean="0"/>
              <a:t>politicians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it)</a:t>
            </a:r>
          </a:p>
          <a:p>
            <a:r>
              <a:rPr lang="sv-SE" dirty="0" err="1"/>
              <a:t>D</a:t>
            </a:r>
            <a:r>
              <a:rPr lang="sv-SE" dirty="0" err="1" smtClean="0"/>
              <a:t>amage</a:t>
            </a:r>
            <a:r>
              <a:rPr lang="sv-SE" dirty="0" smtClean="0"/>
              <a:t> </a:t>
            </a:r>
            <a:r>
              <a:rPr lang="sv-SE" dirty="0" err="1" smtClean="0"/>
              <a:t>claim</a:t>
            </a:r>
            <a:r>
              <a:rPr lang="sv-SE" dirty="0" smtClean="0"/>
              <a:t> from 162 </a:t>
            </a:r>
            <a:r>
              <a:rPr lang="sv-SE" dirty="0" err="1" smtClean="0"/>
              <a:t>individuals</a:t>
            </a:r>
            <a:r>
              <a:rPr lang="sv-SE" dirty="0" smtClean="0"/>
              <a:t> </a:t>
            </a:r>
            <a:r>
              <a:rPr lang="sv-SE" dirty="0" err="1" smtClean="0"/>
              <a:t>handed</a:t>
            </a:r>
            <a:r>
              <a:rPr lang="sv-SE" dirty="0" smtClean="0"/>
              <a:t> in </a:t>
            </a:r>
            <a:r>
              <a:rPr lang="sv-SE" dirty="0" err="1" smtClean="0"/>
              <a:t>to</a:t>
            </a:r>
            <a:r>
              <a:rPr lang="sv-SE" dirty="0" smtClean="0"/>
              <a:t> the </a:t>
            </a:r>
            <a:r>
              <a:rPr lang="sv-SE" dirty="0" err="1" smtClean="0"/>
              <a:t>Attorney</a:t>
            </a:r>
            <a:r>
              <a:rPr lang="sv-SE" dirty="0" smtClean="0"/>
              <a:t> General (Justitiekanslern) spring 2014, </a:t>
            </a:r>
            <a:r>
              <a:rPr lang="sv-SE" dirty="0" err="1" smtClean="0"/>
              <a:t>rejected</a:t>
            </a:r>
            <a:r>
              <a:rPr lang="sv-SE" dirty="0" smtClean="0"/>
              <a:t> in June 2014. </a:t>
            </a:r>
          </a:p>
          <a:p>
            <a:r>
              <a:rPr lang="sv-SE" dirty="0" err="1" smtClean="0"/>
              <a:t>Now</a:t>
            </a:r>
            <a:r>
              <a:rPr lang="sv-SE" dirty="0" smtClean="0"/>
              <a:t>: </a:t>
            </a:r>
            <a:r>
              <a:rPr lang="sv-SE" dirty="0" err="1" smtClean="0"/>
              <a:t>awaiting</a:t>
            </a:r>
            <a:r>
              <a:rPr lang="sv-SE" dirty="0" smtClean="0"/>
              <a:t> </a:t>
            </a:r>
            <a:r>
              <a:rPr lang="sv-SE" dirty="0" err="1" smtClean="0"/>
              <a:t>political</a:t>
            </a:r>
            <a:r>
              <a:rPr lang="sv-SE" dirty="0" smtClean="0"/>
              <a:t> solution from new </a:t>
            </a:r>
            <a:r>
              <a:rPr lang="sv-SE" dirty="0" err="1" smtClean="0"/>
              <a:t>government</a:t>
            </a:r>
            <a:r>
              <a:rPr lang="sv-SE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</a:t>
            </a:r>
            <a:r>
              <a:rPr lang="sv-SE" dirty="0" err="1" smtClean="0"/>
              <a:t>compensation</a:t>
            </a:r>
            <a:r>
              <a:rPr lang="sv-SE" dirty="0"/>
              <a:t> </a:t>
            </a:r>
            <a:r>
              <a:rPr lang="sv-SE" dirty="0" smtClean="0"/>
              <a:t>for </a:t>
            </a:r>
            <a:r>
              <a:rPr lang="sv-SE" dirty="0" err="1" smtClean="0"/>
              <a:t>forcibly</a:t>
            </a:r>
            <a:r>
              <a:rPr lang="sv-SE" dirty="0" smtClean="0"/>
              <a:t> </a:t>
            </a:r>
            <a:r>
              <a:rPr lang="sv-SE" dirty="0" err="1" smtClean="0"/>
              <a:t>sterilized</a:t>
            </a:r>
            <a:r>
              <a:rPr lang="sv-SE" dirty="0" smtClean="0"/>
              <a:t> </a:t>
            </a:r>
            <a:r>
              <a:rPr lang="sv-SE" dirty="0" err="1" smtClean="0"/>
              <a:t>people</a:t>
            </a:r>
            <a:r>
              <a:rPr lang="sv-SE" dirty="0" smtClean="0"/>
              <a:t>.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6708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600" dirty="0" err="1" smtClean="0"/>
              <a:t>Homosexual</a:t>
            </a:r>
            <a:r>
              <a:rPr lang="sv-SE" sz="3600" dirty="0" smtClean="0"/>
              <a:t> – Gay – HBT – LGBTQI – SOGI? </a:t>
            </a:r>
            <a:endParaRPr lang="sv-SE" sz="36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smtClean="0"/>
              <a:t>H = homosexuell/</a:t>
            </a:r>
            <a:r>
              <a:rPr lang="sv-SE" dirty="0" err="1" smtClean="0"/>
              <a:t>homosexual</a:t>
            </a:r>
            <a:endParaRPr lang="sv-SE" dirty="0" smtClean="0"/>
          </a:p>
          <a:p>
            <a:r>
              <a:rPr lang="sv-SE" dirty="0" smtClean="0"/>
              <a:t>L = lesbisk/lesbian</a:t>
            </a:r>
          </a:p>
          <a:p>
            <a:r>
              <a:rPr lang="sv-SE" dirty="0" smtClean="0"/>
              <a:t>G = gay</a:t>
            </a:r>
          </a:p>
          <a:p>
            <a:r>
              <a:rPr lang="sv-SE" dirty="0" smtClean="0"/>
              <a:t>B = bisexuell/</a:t>
            </a:r>
            <a:r>
              <a:rPr lang="sv-SE" dirty="0" err="1" smtClean="0"/>
              <a:t>bisexual</a:t>
            </a:r>
            <a:endParaRPr lang="sv-SE" dirty="0" smtClean="0"/>
          </a:p>
          <a:p>
            <a:r>
              <a:rPr lang="sv-SE" dirty="0" smtClean="0"/>
              <a:t>T = transperson/transgender person</a:t>
            </a:r>
          </a:p>
          <a:p>
            <a:r>
              <a:rPr lang="sv-SE" dirty="0" smtClean="0"/>
              <a:t>Q = queer</a:t>
            </a:r>
          </a:p>
          <a:p>
            <a:r>
              <a:rPr lang="sv-SE" dirty="0" smtClean="0"/>
              <a:t>I = </a:t>
            </a:r>
            <a:r>
              <a:rPr lang="sv-SE" dirty="0" err="1" smtClean="0"/>
              <a:t>intersex</a:t>
            </a:r>
            <a:r>
              <a:rPr lang="sv-SE" dirty="0" smtClean="0"/>
              <a:t> person</a:t>
            </a:r>
          </a:p>
          <a:p>
            <a:r>
              <a:rPr lang="sv-SE" dirty="0" smtClean="0"/>
              <a:t>SO = sexual </a:t>
            </a:r>
            <a:r>
              <a:rPr lang="sv-SE" dirty="0" err="1" smtClean="0"/>
              <a:t>orientation</a:t>
            </a:r>
            <a:endParaRPr lang="sv-SE" dirty="0" smtClean="0"/>
          </a:p>
          <a:p>
            <a:r>
              <a:rPr lang="sv-SE" dirty="0" smtClean="0"/>
              <a:t>GI = gender </a:t>
            </a:r>
            <a:r>
              <a:rPr lang="sv-SE" dirty="0" err="1" smtClean="0"/>
              <a:t>identity</a:t>
            </a:r>
            <a:r>
              <a:rPr lang="sv-SE" dirty="0" smtClean="0"/>
              <a:t> </a:t>
            </a:r>
          </a:p>
          <a:p>
            <a:endParaRPr lang="sv-SE" dirty="0"/>
          </a:p>
          <a:p>
            <a:r>
              <a:rPr lang="sv-SE" dirty="0" err="1" smtClean="0"/>
              <a:t>Movement</a:t>
            </a:r>
            <a:r>
              <a:rPr lang="sv-SE" dirty="0" smtClean="0"/>
              <a:t>, </a:t>
            </a:r>
            <a:r>
              <a:rPr lang="sv-SE" dirty="0" err="1" smtClean="0"/>
              <a:t>community</a:t>
            </a:r>
            <a:r>
              <a:rPr lang="sv-SE" dirty="0" smtClean="0"/>
              <a:t>, </a:t>
            </a:r>
            <a:r>
              <a:rPr lang="sv-SE" dirty="0" err="1" smtClean="0"/>
              <a:t>identity</a:t>
            </a:r>
            <a:r>
              <a:rPr lang="sv-SE" dirty="0" smtClean="0"/>
              <a:t>, </a:t>
            </a:r>
            <a:r>
              <a:rPr lang="sv-SE" dirty="0" err="1" smtClean="0"/>
              <a:t>politics</a:t>
            </a:r>
            <a:r>
              <a:rPr lang="sv-SE" dirty="0" smtClean="0"/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45422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 human right? 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 smtClean="0"/>
              <a:t>A right = a human right? </a:t>
            </a:r>
          </a:p>
          <a:p>
            <a:r>
              <a:rPr lang="sv-SE" dirty="0" smtClean="0"/>
              <a:t>The UN Universal </a:t>
            </a:r>
            <a:r>
              <a:rPr lang="sv-SE" dirty="0" err="1" smtClean="0"/>
              <a:t>Declaration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Human </a:t>
            </a:r>
            <a:r>
              <a:rPr lang="sv-SE" dirty="0" err="1" smtClean="0"/>
              <a:t>Rights</a:t>
            </a:r>
            <a:r>
              <a:rPr lang="sv-SE" dirty="0" smtClean="0"/>
              <a:t>: </a:t>
            </a:r>
            <a:r>
              <a:rPr lang="sv-SE" dirty="0" err="1"/>
              <a:t>n</a:t>
            </a:r>
            <a:r>
              <a:rPr lang="sv-SE" dirty="0" err="1" smtClean="0"/>
              <a:t>othing</a:t>
            </a:r>
            <a:r>
              <a:rPr lang="sv-SE" dirty="0" smtClean="0"/>
              <a:t> </a:t>
            </a:r>
            <a:r>
              <a:rPr lang="sv-SE" dirty="0" err="1" smtClean="0"/>
              <a:t>explicitly</a:t>
            </a:r>
            <a:r>
              <a:rPr lang="sv-SE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sexual </a:t>
            </a:r>
            <a:r>
              <a:rPr lang="sv-SE" dirty="0" err="1" smtClean="0"/>
              <a:t>orientation</a:t>
            </a:r>
            <a:r>
              <a:rPr lang="sv-SE" dirty="0" smtClean="0"/>
              <a:t>, gender </a:t>
            </a:r>
            <a:r>
              <a:rPr lang="sv-SE" dirty="0" err="1" smtClean="0"/>
              <a:t>identity</a:t>
            </a:r>
            <a:r>
              <a:rPr lang="sv-SE" dirty="0" smtClean="0"/>
              <a:t> or gender expression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European</a:t>
            </a:r>
            <a:r>
              <a:rPr lang="sv-SE" dirty="0" smtClean="0"/>
              <a:t> Convention </a:t>
            </a:r>
            <a:r>
              <a:rPr lang="sv-SE" dirty="0" err="1" smtClean="0"/>
              <a:t>of</a:t>
            </a:r>
            <a:r>
              <a:rPr lang="sv-SE" dirty="0" smtClean="0"/>
              <a:t> Human </a:t>
            </a:r>
            <a:r>
              <a:rPr lang="sv-SE" dirty="0" err="1" smtClean="0"/>
              <a:t>Rights</a:t>
            </a:r>
            <a:r>
              <a:rPr lang="sv-SE" dirty="0" smtClean="0"/>
              <a:t>: </a:t>
            </a:r>
            <a:r>
              <a:rPr lang="sv-SE" dirty="0" err="1" smtClean="0"/>
              <a:t>nothing</a:t>
            </a:r>
            <a:r>
              <a:rPr lang="sv-SE" dirty="0" smtClean="0"/>
              <a:t> </a:t>
            </a:r>
            <a:r>
              <a:rPr lang="sv-SE" dirty="0" err="1" smtClean="0"/>
              <a:t>explicitly</a:t>
            </a:r>
            <a:r>
              <a:rPr lang="sv-SE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sexual </a:t>
            </a:r>
            <a:r>
              <a:rPr lang="sv-SE" dirty="0" err="1" smtClean="0"/>
              <a:t>orientation</a:t>
            </a:r>
            <a:r>
              <a:rPr lang="sv-SE" dirty="0" smtClean="0"/>
              <a:t>, gender </a:t>
            </a:r>
            <a:r>
              <a:rPr lang="sv-SE" dirty="0" err="1" smtClean="0"/>
              <a:t>identity</a:t>
            </a:r>
            <a:r>
              <a:rPr lang="sv-SE" dirty="0" smtClean="0"/>
              <a:t> or gender expression</a:t>
            </a:r>
          </a:p>
          <a:p>
            <a:r>
              <a:rPr lang="sv-SE" dirty="0" err="1" smtClean="0"/>
              <a:t>But</a:t>
            </a:r>
            <a:r>
              <a:rPr lang="sv-SE" dirty="0" smtClean="0"/>
              <a:t>: </a:t>
            </a:r>
            <a:r>
              <a:rPr lang="sv-SE" dirty="0" err="1" smtClean="0"/>
              <a:t>both</a:t>
            </a:r>
            <a:r>
              <a:rPr lang="sv-SE" dirty="0" smtClean="0"/>
              <a:t> </a:t>
            </a:r>
            <a:r>
              <a:rPr lang="sv-SE" dirty="0" err="1" smtClean="0"/>
              <a:t>these</a:t>
            </a:r>
            <a:r>
              <a:rPr lang="sv-SE" dirty="0" smtClean="0"/>
              <a:t> and </a:t>
            </a:r>
            <a:r>
              <a:rPr lang="sv-SE" dirty="0" err="1" smtClean="0"/>
              <a:t>other</a:t>
            </a:r>
            <a:r>
              <a:rPr lang="sv-SE" dirty="0" smtClean="0"/>
              <a:t> </a:t>
            </a:r>
            <a:r>
              <a:rPr lang="sv-SE" dirty="0" err="1" smtClean="0"/>
              <a:t>conventions</a:t>
            </a:r>
            <a:r>
              <a:rPr lang="sv-SE" dirty="0" smtClean="0"/>
              <a:t>/</a:t>
            </a:r>
            <a:r>
              <a:rPr lang="sv-SE" dirty="0" err="1" smtClean="0"/>
              <a:t>declarations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be </a:t>
            </a:r>
            <a:r>
              <a:rPr lang="sv-SE" dirty="0" err="1" smtClean="0"/>
              <a:t>used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advocate</a:t>
            </a:r>
            <a:r>
              <a:rPr lang="sv-SE" dirty="0" smtClean="0"/>
              <a:t> for </a:t>
            </a:r>
            <a:r>
              <a:rPr lang="sv-SE" dirty="0" err="1" smtClean="0"/>
              <a:t>lgbtq</a:t>
            </a:r>
            <a:r>
              <a:rPr lang="sv-SE" dirty="0" smtClean="0"/>
              <a:t> </a:t>
            </a:r>
            <a:r>
              <a:rPr lang="sv-SE" dirty="0" err="1" smtClean="0"/>
              <a:t>rights</a:t>
            </a:r>
            <a:r>
              <a:rPr lang="sv-SE" dirty="0" smtClean="0"/>
              <a:t>. </a:t>
            </a:r>
            <a:r>
              <a:rPr lang="sv-SE" dirty="0" err="1" smtClean="0"/>
              <a:t>Eg</a:t>
            </a:r>
            <a:r>
              <a:rPr lang="sv-SE" dirty="0" smtClean="0"/>
              <a:t>: the right </a:t>
            </a:r>
            <a:r>
              <a:rPr lang="sv-SE" dirty="0" err="1" smtClean="0"/>
              <a:t>to</a:t>
            </a:r>
            <a:r>
              <a:rPr lang="sv-SE" dirty="0" smtClean="0"/>
              <a:t> ”private and </a:t>
            </a:r>
            <a:r>
              <a:rPr lang="sv-SE" dirty="0" err="1" smtClean="0"/>
              <a:t>family</a:t>
            </a:r>
            <a:r>
              <a:rPr lang="sv-SE" dirty="0" smtClean="0"/>
              <a:t> </a:t>
            </a:r>
            <a:r>
              <a:rPr lang="sv-SE" dirty="0" err="1" smtClean="0"/>
              <a:t>life</a:t>
            </a:r>
            <a:r>
              <a:rPr lang="sv-SE" dirty="0" smtClean="0"/>
              <a:t>”.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6216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Human </a:t>
            </a:r>
            <a:r>
              <a:rPr lang="sv-SE" dirty="0" err="1" smtClean="0"/>
              <a:t>rights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universal –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be </a:t>
            </a:r>
            <a:r>
              <a:rPr lang="sv-SE" dirty="0" err="1" smtClean="0"/>
              <a:t>demanded</a:t>
            </a:r>
            <a:r>
              <a:rPr lang="sv-SE" dirty="0" smtClean="0"/>
              <a:t> and </a:t>
            </a:r>
            <a:r>
              <a:rPr lang="sv-SE" dirty="0" err="1" smtClean="0"/>
              <a:t>defended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SE" dirty="0" smtClean="0"/>
              <a:t>The Yogyakarta </a:t>
            </a:r>
            <a:r>
              <a:rPr lang="sv-SE" dirty="0" err="1" smtClean="0"/>
              <a:t>principles</a:t>
            </a:r>
            <a:r>
              <a:rPr lang="sv-SE" dirty="0" smtClean="0"/>
              <a:t> (2006): an </a:t>
            </a:r>
            <a:r>
              <a:rPr lang="sv-SE" dirty="0" err="1" smtClean="0"/>
              <a:t>application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international human </a:t>
            </a:r>
            <a:r>
              <a:rPr lang="sv-SE" dirty="0" err="1" smtClean="0"/>
              <a:t>rights</a:t>
            </a:r>
            <a:r>
              <a:rPr lang="sv-SE" dirty="0" smtClean="0"/>
              <a:t> </a:t>
            </a:r>
            <a:r>
              <a:rPr lang="sv-SE" dirty="0" err="1" smtClean="0"/>
              <a:t>law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/>
              <a:t> </a:t>
            </a:r>
            <a:r>
              <a:rPr lang="sv-SE" dirty="0" err="1" smtClean="0"/>
              <a:t>issues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SOGI, eg. the </a:t>
            </a:r>
            <a:r>
              <a:rPr lang="sv-SE" dirty="0" err="1" smtClean="0"/>
              <a:t>principles</a:t>
            </a:r>
            <a:r>
              <a:rPr lang="sv-SE" dirty="0" smtClean="0"/>
              <a:t> </a:t>
            </a:r>
            <a:r>
              <a:rPr lang="sv-SE" dirty="0" err="1" smtClean="0"/>
              <a:t>found</a:t>
            </a:r>
            <a:r>
              <a:rPr lang="sv-SE" dirty="0" smtClean="0"/>
              <a:t> in the Universal </a:t>
            </a:r>
            <a:r>
              <a:rPr lang="sv-SE" dirty="0" err="1" smtClean="0"/>
              <a:t>declaration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Human </a:t>
            </a:r>
            <a:r>
              <a:rPr lang="sv-SE" dirty="0" err="1" smtClean="0"/>
              <a:t>Rights</a:t>
            </a:r>
            <a:r>
              <a:rPr lang="sv-SE" dirty="0" smtClean="0"/>
              <a:t> and </a:t>
            </a:r>
            <a:r>
              <a:rPr lang="sv-SE" dirty="0" err="1" smtClean="0"/>
              <a:t>other</a:t>
            </a:r>
            <a:r>
              <a:rPr lang="sv-SE" dirty="0" smtClean="0"/>
              <a:t> UN </a:t>
            </a:r>
            <a:r>
              <a:rPr lang="sv-SE" dirty="0" err="1" smtClean="0"/>
              <a:t>conventions</a:t>
            </a:r>
            <a:r>
              <a:rPr lang="sv-SE" dirty="0" smtClean="0"/>
              <a:t>, as </a:t>
            </a:r>
            <a:r>
              <a:rPr lang="sv-SE" dirty="0" err="1" smtClean="0"/>
              <a:t>well</a:t>
            </a:r>
            <a:r>
              <a:rPr lang="sv-SE" dirty="0" smtClean="0"/>
              <a:t> as regional </a:t>
            </a:r>
            <a:r>
              <a:rPr lang="sv-SE" dirty="0" err="1" smtClean="0"/>
              <a:t>conventions</a:t>
            </a:r>
            <a:r>
              <a:rPr lang="sv-SE" dirty="0" smtClean="0"/>
              <a:t>, from an </a:t>
            </a:r>
            <a:r>
              <a:rPr lang="sv-SE" dirty="0" err="1" smtClean="0"/>
              <a:t>lgbtq</a:t>
            </a:r>
            <a:r>
              <a:rPr lang="sv-SE" dirty="0" smtClean="0"/>
              <a:t> </a:t>
            </a:r>
            <a:r>
              <a:rPr lang="sv-SE" dirty="0" err="1" smtClean="0"/>
              <a:t>perspective</a:t>
            </a:r>
            <a:r>
              <a:rPr lang="sv-SE" dirty="0" smtClean="0"/>
              <a:t>. ”</a:t>
            </a:r>
            <a:r>
              <a:rPr lang="sv-SE" dirty="0" err="1" smtClean="0"/>
              <a:t>Application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/>
              <a:t>e</a:t>
            </a:r>
            <a:r>
              <a:rPr lang="sv-SE" dirty="0" err="1" smtClean="0"/>
              <a:t>xisiting</a:t>
            </a:r>
            <a:r>
              <a:rPr lang="sv-SE" dirty="0" smtClean="0"/>
              <a:t> international </a:t>
            </a:r>
            <a:r>
              <a:rPr lang="sv-SE" dirty="0" err="1" smtClean="0"/>
              <a:t>law</a:t>
            </a:r>
            <a:r>
              <a:rPr lang="sv-SE" dirty="0" smtClean="0"/>
              <a:t>”. </a:t>
            </a:r>
          </a:p>
          <a:p>
            <a:r>
              <a:rPr lang="sv-SE" dirty="0" smtClean="0"/>
              <a:t>The UN Human </a:t>
            </a:r>
            <a:r>
              <a:rPr lang="sv-SE" dirty="0" err="1" smtClean="0"/>
              <a:t>Rights</a:t>
            </a:r>
            <a:r>
              <a:rPr lang="sv-SE" dirty="0" smtClean="0"/>
              <a:t> Council: no </a:t>
            </a:r>
            <a:r>
              <a:rPr lang="sv-SE" dirty="0" err="1" smtClean="0"/>
              <a:t>individual</a:t>
            </a:r>
            <a:r>
              <a:rPr lang="sv-SE" dirty="0" smtClean="0"/>
              <a:t> </a:t>
            </a:r>
            <a:r>
              <a:rPr lang="sv-SE" dirty="0" err="1" smtClean="0"/>
              <a:t>cases</a:t>
            </a:r>
            <a:r>
              <a:rPr lang="sv-SE" dirty="0" smtClean="0"/>
              <a:t>, </a:t>
            </a:r>
            <a:r>
              <a:rPr lang="sv-SE" dirty="0" err="1" smtClean="0"/>
              <a:t>dialogue</a:t>
            </a:r>
            <a:r>
              <a:rPr lang="sv-SE" dirty="0" smtClean="0"/>
              <a:t> </a:t>
            </a:r>
            <a:r>
              <a:rPr lang="sv-SE" dirty="0" err="1" smtClean="0"/>
              <a:t>between</a:t>
            </a:r>
            <a:r>
              <a:rPr lang="sv-SE" dirty="0" smtClean="0"/>
              <a:t> </a:t>
            </a:r>
            <a:r>
              <a:rPr lang="sv-SE" dirty="0" err="1" smtClean="0"/>
              <a:t>states</a:t>
            </a:r>
            <a:r>
              <a:rPr lang="sv-SE" dirty="0" smtClean="0"/>
              <a:t>, ”resolutions” </a:t>
            </a:r>
            <a:r>
              <a:rPr lang="sv-SE" dirty="0" err="1" smtClean="0"/>
              <a:t>agreed</a:t>
            </a:r>
            <a:r>
              <a:rPr lang="sv-SE" dirty="0" smtClean="0"/>
              <a:t> </a:t>
            </a:r>
          </a:p>
          <a:p>
            <a:r>
              <a:rPr lang="sv-SE" dirty="0" smtClean="0"/>
              <a:t>UPR: Sweden 2010 and 2014. RFSL: </a:t>
            </a:r>
            <a:r>
              <a:rPr lang="sv-SE" dirty="0" err="1" smtClean="0"/>
              <a:t>rights</a:t>
            </a:r>
            <a:r>
              <a:rPr lang="sv-SE" dirty="0" smtClean="0"/>
              <a:t> for transgender </a:t>
            </a:r>
            <a:r>
              <a:rPr lang="sv-SE" dirty="0" err="1" smtClean="0"/>
              <a:t>people</a:t>
            </a:r>
            <a:r>
              <a:rPr lang="sv-SE" dirty="0" smtClean="0"/>
              <a:t>, </a:t>
            </a:r>
            <a:r>
              <a:rPr lang="sv-SE" dirty="0" err="1" smtClean="0"/>
              <a:t>asylum</a:t>
            </a:r>
            <a:r>
              <a:rPr lang="sv-SE" dirty="0" smtClean="0"/>
              <a:t> </a:t>
            </a:r>
            <a:r>
              <a:rPr lang="sv-SE" dirty="0" err="1" smtClean="0"/>
              <a:t>seeking</a:t>
            </a:r>
            <a:r>
              <a:rPr lang="sv-SE" dirty="0" smtClean="0"/>
              <a:t> and </a:t>
            </a:r>
            <a:r>
              <a:rPr lang="sv-SE" dirty="0" err="1" smtClean="0"/>
              <a:t>undocumented</a:t>
            </a:r>
            <a:r>
              <a:rPr lang="sv-SE" dirty="0" smtClean="0"/>
              <a:t> </a:t>
            </a:r>
            <a:r>
              <a:rPr lang="sv-SE" dirty="0" err="1" smtClean="0"/>
              <a:t>people</a:t>
            </a:r>
            <a:r>
              <a:rPr lang="sv-SE" dirty="0" smtClean="0"/>
              <a:t>, </a:t>
            </a:r>
            <a:r>
              <a:rPr lang="sv-SE" dirty="0" err="1" smtClean="0"/>
              <a:t>people</a:t>
            </a:r>
            <a:r>
              <a:rPr lang="sv-SE" dirty="0" smtClean="0"/>
              <a:t> </a:t>
            </a:r>
            <a:r>
              <a:rPr lang="sv-SE" dirty="0" err="1" smtClean="0"/>
              <a:t>living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hiv, </a:t>
            </a:r>
            <a:r>
              <a:rPr lang="sv-SE" dirty="0" err="1" smtClean="0"/>
              <a:t>young</a:t>
            </a:r>
            <a:r>
              <a:rPr lang="sv-SE" dirty="0" smtClean="0"/>
              <a:t> </a:t>
            </a:r>
            <a:r>
              <a:rPr lang="sv-SE" dirty="0" err="1" smtClean="0"/>
              <a:t>lgbt</a:t>
            </a:r>
            <a:r>
              <a:rPr lang="sv-SE" dirty="0" smtClean="0"/>
              <a:t> </a:t>
            </a:r>
            <a:r>
              <a:rPr lang="sv-SE" dirty="0" err="1" smtClean="0"/>
              <a:t>people</a:t>
            </a:r>
            <a:r>
              <a:rPr lang="sv-SE" dirty="0" smtClean="0"/>
              <a:t>.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3665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Global </a:t>
            </a:r>
            <a:r>
              <a:rPr lang="sv-SE" dirty="0" err="1" smtClean="0"/>
              <a:t>challenges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smtClean="0"/>
              <a:t>A </a:t>
            </a:r>
            <a:r>
              <a:rPr lang="sv-SE" dirty="0" err="1" smtClean="0"/>
              <a:t>first</a:t>
            </a:r>
            <a:r>
              <a:rPr lang="sv-SE" dirty="0" smtClean="0"/>
              <a:t> SOGI-resolution, June 2011, The UN Human </a:t>
            </a:r>
            <a:r>
              <a:rPr lang="sv-SE" dirty="0" err="1" smtClean="0"/>
              <a:t>Rights</a:t>
            </a:r>
            <a:r>
              <a:rPr lang="sv-SE" dirty="0" smtClean="0"/>
              <a:t> Council: ”express grave  </a:t>
            </a:r>
            <a:r>
              <a:rPr lang="sv-SE" dirty="0" err="1" smtClean="0"/>
              <a:t>concern</a:t>
            </a:r>
            <a:r>
              <a:rPr lang="sv-SE" dirty="0" smtClean="0"/>
              <a:t>  at  </a:t>
            </a:r>
            <a:r>
              <a:rPr lang="sv-SE" dirty="0" err="1" smtClean="0"/>
              <a:t>acts</a:t>
            </a:r>
            <a:r>
              <a:rPr lang="sv-SE" dirty="0" smtClean="0"/>
              <a:t>  </a:t>
            </a:r>
            <a:r>
              <a:rPr lang="sv-SE" dirty="0" err="1" smtClean="0"/>
              <a:t>of</a:t>
            </a:r>
            <a:r>
              <a:rPr lang="sv-SE" dirty="0" smtClean="0"/>
              <a:t>  </a:t>
            </a:r>
            <a:r>
              <a:rPr lang="sv-SE" dirty="0" err="1" smtClean="0"/>
              <a:t>violence</a:t>
            </a:r>
            <a:r>
              <a:rPr lang="sv-SE" dirty="0" smtClean="0"/>
              <a:t> and </a:t>
            </a:r>
            <a:r>
              <a:rPr lang="sv-SE" dirty="0" err="1" smtClean="0"/>
              <a:t>discrimination</a:t>
            </a:r>
            <a:r>
              <a:rPr lang="sv-SE" dirty="0" smtClean="0"/>
              <a:t>, in all regions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world</a:t>
            </a:r>
            <a:r>
              <a:rPr lang="sv-SE" dirty="0" smtClean="0"/>
              <a:t>, </a:t>
            </a:r>
            <a:r>
              <a:rPr lang="sv-SE" dirty="0" err="1" smtClean="0"/>
              <a:t>committed</a:t>
            </a:r>
            <a:r>
              <a:rPr lang="sv-SE" dirty="0" smtClean="0"/>
              <a:t> </a:t>
            </a:r>
            <a:r>
              <a:rPr lang="sv-SE" dirty="0" err="1" smtClean="0"/>
              <a:t>against</a:t>
            </a:r>
            <a:r>
              <a:rPr lang="sv-SE" dirty="0" smtClean="0"/>
              <a:t> </a:t>
            </a:r>
            <a:r>
              <a:rPr lang="sv-SE" dirty="0" err="1" smtClean="0"/>
              <a:t>individuals</a:t>
            </a:r>
            <a:r>
              <a:rPr lang="sv-SE" dirty="0" smtClean="0"/>
              <a:t> </a:t>
            </a:r>
            <a:r>
              <a:rPr lang="sv-SE" dirty="0" err="1" smtClean="0"/>
              <a:t>because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their</a:t>
            </a:r>
            <a:r>
              <a:rPr lang="sv-SE" dirty="0" smtClean="0"/>
              <a:t> sexual </a:t>
            </a:r>
            <a:r>
              <a:rPr lang="sv-SE" dirty="0" err="1" smtClean="0"/>
              <a:t>orientation</a:t>
            </a:r>
            <a:r>
              <a:rPr lang="sv-SE" dirty="0" smtClean="0"/>
              <a:t> and gender </a:t>
            </a:r>
            <a:r>
              <a:rPr lang="sv-SE" dirty="0" err="1" smtClean="0"/>
              <a:t>identity</a:t>
            </a:r>
            <a:r>
              <a:rPr lang="sv-SE" dirty="0" smtClean="0"/>
              <a:t>”.</a:t>
            </a:r>
          </a:p>
          <a:p>
            <a:r>
              <a:rPr lang="sv-SE" dirty="0" err="1" smtClean="0"/>
              <a:t>High</a:t>
            </a:r>
            <a:r>
              <a:rPr lang="sv-SE" dirty="0" smtClean="0"/>
              <a:t> </a:t>
            </a:r>
            <a:r>
              <a:rPr lang="sv-SE" dirty="0" err="1" smtClean="0"/>
              <a:t>Commissioner</a:t>
            </a:r>
            <a:r>
              <a:rPr lang="sv-SE" dirty="0" smtClean="0"/>
              <a:t> for Human </a:t>
            </a:r>
            <a:r>
              <a:rPr lang="sv-SE" dirty="0" err="1" smtClean="0"/>
              <a:t>Rights</a:t>
            </a:r>
            <a:r>
              <a:rPr lang="sv-SE" dirty="0" smtClean="0"/>
              <a:t> </a:t>
            </a:r>
            <a:r>
              <a:rPr lang="sv-SE" dirty="0" err="1" smtClean="0"/>
              <a:t>report</a:t>
            </a:r>
            <a:r>
              <a:rPr lang="sv-SE" dirty="0" smtClean="0"/>
              <a:t> December 2011, panel </a:t>
            </a:r>
            <a:r>
              <a:rPr lang="sv-SE" dirty="0" err="1" smtClean="0"/>
              <a:t>discussion</a:t>
            </a:r>
            <a:r>
              <a:rPr lang="sv-SE" dirty="0" smtClean="0"/>
              <a:t> </a:t>
            </a:r>
            <a:r>
              <a:rPr lang="sv-SE" dirty="0" err="1" smtClean="0"/>
              <a:t>March</a:t>
            </a:r>
            <a:r>
              <a:rPr lang="sv-SE" dirty="0" smtClean="0"/>
              <a:t> 2012. </a:t>
            </a:r>
          </a:p>
          <a:p>
            <a:r>
              <a:rPr lang="sv-SE" dirty="0" err="1" smtClean="0"/>
              <a:t>Attempts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get a ”UN </a:t>
            </a:r>
            <a:r>
              <a:rPr lang="sv-SE" dirty="0" err="1" smtClean="0"/>
              <a:t>mechanism</a:t>
            </a:r>
            <a:r>
              <a:rPr lang="sv-SE" dirty="0" smtClean="0"/>
              <a:t>”,  eg. a special </a:t>
            </a:r>
            <a:r>
              <a:rPr lang="sv-SE" dirty="0" err="1" smtClean="0"/>
              <a:t>rapporteur</a:t>
            </a:r>
            <a:r>
              <a:rPr lang="sv-SE" dirty="0" smtClean="0"/>
              <a:t> for </a:t>
            </a:r>
            <a:r>
              <a:rPr lang="sv-SE" dirty="0" err="1" smtClean="0"/>
              <a:t>sogi-issues</a:t>
            </a:r>
            <a:r>
              <a:rPr lang="sv-SE" dirty="0" smtClean="0"/>
              <a:t>, </a:t>
            </a:r>
            <a:r>
              <a:rPr lang="sv-SE" dirty="0" err="1" smtClean="0"/>
              <a:t>failed</a:t>
            </a:r>
            <a:r>
              <a:rPr lang="sv-SE" dirty="0" smtClean="0"/>
              <a:t> June 2013. </a:t>
            </a:r>
          </a:p>
          <a:p>
            <a:r>
              <a:rPr lang="sv-SE" dirty="0" smtClean="0"/>
              <a:t>New resolution in September 2014: </a:t>
            </a:r>
          </a:p>
          <a:p>
            <a:r>
              <a:rPr lang="sv-SE" dirty="0" err="1" smtClean="0"/>
              <a:t>Work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prevent</a:t>
            </a:r>
            <a:r>
              <a:rPr lang="sv-SE" dirty="0" smtClean="0"/>
              <a:t> </a:t>
            </a:r>
            <a:r>
              <a:rPr lang="sv-SE" dirty="0" err="1" smtClean="0"/>
              <a:t>violence</a:t>
            </a:r>
            <a:r>
              <a:rPr lang="sv-SE" dirty="0" smtClean="0"/>
              <a:t> and </a:t>
            </a:r>
            <a:r>
              <a:rPr lang="sv-SE" dirty="0" err="1" smtClean="0"/>
              <a:t>discrimination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lgbt</a:t>
            </a:r>
            <a:r>
              <a:rPr lang="sv-SE" dirty="0" smtClean="0"/>
              <a:t> </a:t>
            </a:r>
            <a:r>
              <a:rPr lang="sv-SE" dirty="0" err="1" smtClean="0"/>
              <a:t>people</a:t>
            </a:r>
            <a:r>
              <a:rPr lang="sv-SE" dirty="0" smtClean="0"/>
              <a:t>. </a:t>
            </a:r>
          </a:p>
          <a:p>
            <a:r>
              <a:rPr lang="sv-SE" dirty="0" err="1" smtClean="0"/>
              <a:t>Give</a:t>
            </a:r>
            <a:r>
              <a:rPr lang="sv-SE" dirty="0" smtClean="0"/>
              <a:t> the </a:t>
            </a:r>
            <a:r>
              <a:rPr lang="sv-SE" dirty="0" err="1" smtClean="0"/>
              <a:t>High</a:t>
            </a:r>
            <a:r>
              <a:rPr lang="sv-SE" dirty="0" smtClean="0"/>
              <a:t> </a:t>
            </a:r>
            <a:r>
              <a:rPr lang="sv-SE" dirty="0" err="1" smtClean="0"/>
              <a:t>Commissioner</a:t>
            </a:r>
            <a:r>
              <a:rPr lang="sv-SE" dirty="0" smtClean="0"/>
              <a:t> </a:t>
            </a:r>
            <a:r>
              <a:rPr lang="sv-SE" dirty="0" err="1" smtClean="0"/>
              <a:t>mandate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update</a:t>
            </a:r>
            <a:r>
              <a:rPr lang="sv-SE" dirty="0" smtClean="0"/>
              <a:t> the </a:t>
            </a:r>
            <a:r>
              <a:rPr lang="sv-SE" dirty="0" err="1" smtClean="0"/>
              <a:t>report</a:t>
            </a:r>
            <a:r>
              <a:rPr lang="sv-SE" dirty="0" smtClean="0"/>
              <a:t> from 2011</a:t>
            </a:r>
            <a:r>
              <a:rPr lang="sv-SE" dirty="0"/>
              <a:t> </a:t>
            </a:r>
            <a:r>
              <a:rPr lang="sv-SE" dirty="0" smtClean="0"/>
              <a:t>and </a:t>
            </a:r>
            <a:r>
              <a:rPr lang="sv-SE" dirty="0" err="1" smtClean="0"/>
              <a:t>include</a:t>
            </a:r>
            <a:r>
              <a:rPr lang="sv-SE" dirty="0" smtClean="0"/>
              <a:t> best </a:t>
            </a:r>
            <a:r>
              <a:rPr lang="sv-SE" dirty="0" err="1" smtClean="0"/>
              <a:t>practices</a:t>
            </a:r>
            <a:r>
              <a:rPr lang="sv-SE" dirty="0" smtClean="0"/>
              <a:t> from different </a:t>
            </a:r>
            <a:r>
              <a:rPr lang="sv-SE" dirty="0" err="1" smtClean="0"/>
              <a:t>states</a:t>
            </a:r>
            <a:endParaRPr lang="sv-SE" dirty="0" smtClean="0"/>
          </a:p>
          <a:p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414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Uganda’s</a:t>
            </a:r>
            <a:r>
              <a:rPr lang="sv-SE" dirty="0" smtClean="0"/>
              <a:t> Anti-</a:t>
            </a:r>
            <a:r>
              <a:rPr lang="sv-SE" dirty="0" err="1" smtClean="0"/>
              <a:t>Homosexuality</a:t>
            </a:r>
            <a:r>
              <a:rPr lang="sv-SE" dirty="0" smtClean="0"/>
              <a:t> Bill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47500" lnSpcReduction="20000"/>
          </a:bodyPr>
          <a:lstStyle/>
          <a:p>
            <a:r>
              <a:rPr lang="sv-SE" sz="5100" dirty="0" err="1" smtClean="0"/>
              <a:t>Signed</a:t>
            </a:r>
            <a:r>
              <a:rPr lang="sv-SE" sz="5100" dirty="0" smtClean="0"/>
              <a:t> by president Museveni 24th </a:t>
            </a:r>
            <a:r>
              <a:rPr lang="sv-SE" sz="5100" dirty="0" err="1" smtClean="0"/>
              <a:t>of</a:t>
            </a:r>
            <a:r>
              <a:rPr lang="sv-SE" sz="5100" dirty="0" smtClean="0"/>
              <a:t> </a:t>
            </a:r>
            <a:r>
              <a:rPr lang="sv-SE" sz="5100" dirty="0" err="1" smtClean="0"/>
              <a:t>February</a:t>
            </a:r>
            <a:r>
              <a:rPr lang="sv-SE" sz="5100" dirty="0" smtClean="0"/>
              <a:t> 2014</a:t>
            </a:r>
          </a:p>
          <a:p>
            <a:r>
              <a:rPr lang="sv-SE" sz="5100" dirty="0" err="1" smtClean="0"/>
              <a:t>Introduced</a:t>
            </a:r>
            <a:r>
              <a:rPr lang="sv-SE" sz="5100" dirty="0" smtClean="0"/>
              <a:t> in 2009 by MP David </a:t>
            </a:r>
            <a:r>
              <a:rPr lang="sv-SE" sz="5100" dirty="0" err="1" smtClean="0"/>
              <a:t>Bahati</a:t>
            </a:r>
            <a:endParaRPr lang="sv-SE" sz="5100" dirty="0" smtClean="0"/>
          </a:p>
          <a:p>
            <a:r>
              <a:rPr lang="sv-SE" sz="5100" dirty="0" smtClean="0"/>
              <a:t>From the </a:t>
            </a:r>
            <a:r>
              <a:rPr lang="sv-SE" sz="5100" dirty="0" err="1" smtClean="0"/>
              <a:t>law</a:t>
            </a:r>
            <a:r>
              <a:rPr lang="sv-SE" sz="5100" dirty="0" smtClean="0"/>
              <a:t>: ”A person </a:t>
            </a:r>
            <a:r>
              <a:rPr lang="sv-SE" sz="5100" dirty="0" err="1" smtClean="0"/>
              <a:t>commits</a:t>
            </a:r>
            <a:r>
              <a:rPr lang="sv-SE" sz="5100" dirty="0" smtClean="0"/>
              <a:t> the </a:t>
            </a:r>
            <a:r>
              <a:rPr lang="sv-SE" sz="5100" dirty="0" err="1" smtClean="0"/>
              <a:t>offence</a:t>
            </a:r>
            <a:r>
              <a:rPr lang="sv-SE" sz="5100" dirty="0" smtClean="0"/>
              <a:t> </a:t>
            </a:r>
            <a:r>
              <a:rPr lang="sv-SE" sz="5100" dirty="0" err="1" smtClean="0"/>
              <a:t>of</a:t>
            </a:r>
            <a:r>
              <a:rPr lang="sv-SE" sz="5100" dirty="0" smtClean="0"/>
              <a:t> </a:t>
            </a:r>
            <a:r>
              <a:rPr lang="sv-SE" sz="5100" dirty="0" err="1" smtClean="0"/>
              <a:t>homosexuality</a:t>
            </a:r>
            <a:r>
              <a:rPr lang="sv-SE" sz="5100" dirty="0" smtClean="0"/>
              <a:t> </a:t>
            </a:r>
            <a:r>
              <a:rPr lang="sv-SE" sz="5100" dirty="0" err="1" smtClean="0"/>
              <a:t>if</a:t>
            </a:r>
            <a:r>
              <a:rPr lang="sv-SE" sz="5100" dirty="0" smtClean="0"/>
              <a:t> a) </a:t>
            </a:r>
            <a:r>
              <a:rPr lang="sv-SE" sz="5100" dirty="0" err="1" smtClean="0"/>
              <a:t>he</a:t>
            </a:r>
            <a:r>
              <a:rPr lang="sv-SE" sz="5100" dirty="0" smtClean="0"/>
              <a:t> </a:t>
            </a:r>
            <a:r>
              <a:rPr lang="sv-SE" sz="5100" dirty="0" err="1" smtClean="0"/>
              <a:t>penetrates</a:t>
            </a:r>
            <a:r>
              <a:rPr lang="sv-SE" sz="5100" dirty="0" smtClean="0"/>
              <a:t> the anus or </a:t>
            </a:r>
            <a:r>
              <a:rPr lang="sv-SE" sz="5100" dirty="0" err="1" smtClean="0"/>
              <a:t>mouth</a:t>
            </a:r>
            <a:r>
              <a:rPr lang="sv-SE" sz="5100" dirty="0" smtClean="0"/>
              <a:t> </a:t>
            </a:r>
            <a:r>
              <a:rPr lang="sv-SE" sz="5100" dirty="0" err="1" smtClean="0"/>
              <a:t>of</a:t>
            </a:r>
            <a:r>
              <a:rPr lang="sv-SE" sz="5100" dirty="0" smtClean="0"/>
              <a:t> </a:t>
            </a:r>
            <a:r>
              <a:rPr lang="sv-SE" sz="5100" dirty="0" err="1" smtClean="0"/>
              <a:t>another</a:t>
            </a:r>
            <a:r>
              <a:rPr lang="sv-SE" sz="5100" dirty="0" smtClean="0"/>
              <a:t> person </a:t>
            </a:r>
            <a:r>
              <a:rPr lang="sv-SE" sz="5100" dirty="0" err="1" smtClean="0"/>
              <a:t>of</a:t>
            </a:r>
            <a:r>
              <a:rPr lang="sv-SE" sz="5100" dirty="0" smtClean="0"/>
              <a:t> the same sex </a:t>
            </a:r>
            <a:r>
              <a:rPr lang="sv-SE" sz="5100" dirty="0" err="1" smtClean="0"/>
              <a:t>with</a:t>
            </a:r>
            <a:r>
              <a:rPr lang="sv-SE" sz="5100" dirty="0" smtClean="0"/>
              <a:t> </a:t>
            </a:r>
            <a:r>
              <a:rPr lang="sv-SE" sz="5100" dirty="0" err="1" smtClean="0"/>
              <a:t>his</a:t>
            </a:r>
            <a:r>
              <a:rPr lang="sv-SE" sz="5100" dirty="0" smtClean="0"/>
              <a:t> penis or </a:t>
            </a:r>
            <a:r>
              <a:rPr lang="sv-SE" sz="5100" dirty="0" err="1" smtClean="0"/>
              <a:t>any</a:t>
            </a:r>
            <a:r>
              <a:rPr lang="sv-SE" sz="5100" dirty="0" smtClean="0"/>
              <a:t> </a:t>
            </a:r>
            <a:r>
              <a:rPr lang="sv-SE" sz="5100" dirty="0" err="1" smtClean="0"/>
              <a:t>other</a:t>
            </a:r>
            <a:r>
              <a:rPr lang="sv-SE" sz="5100" dirty="0" smtClean="0"/>
              <a:t> sexual </a:t>
            </a:r>
            <a:r>
              <a:rPr lang="sv-SE" sz="5100" dirty="0" err="1" smtClean="0"/>
              <a:t>contraption</a:t>
            </a:r>
            <a:r>
              <a:rPr lang="sv-SE" sz="5100" dirty="0" smtClean="0"/>
              <a:t>; b) </a:t>
            </a:r>
            <a:r>
              <a:rPr lang="sv-SE" sz="5100" dirty="0" err="1" smtClean="0"/>
              <a:t>he</a:t>
            </a:r>
            <a:r>
              <a:rPr lang="sv-SE" sz="5100" dirty="0" smtClean="0"/>
              <a:t> or </a:t>
            </a:r>
            <a:r>
              <a:rPr lang="sv-SE" sz="5100" dirty="0" err="1" smtClean="0"/>
              <a:t>she</a:t>
            </a:r>
            <a:r>
              <a:rPr lang="sv-SE" sz="5100" dirty="0" smtClean="0"/>
              <a:t> </a:t>
            </a:r>
            <a:r>
              <a:rPr lang="sv-SE" sz="5100" dirty="0" err="1" smtClean="0"/>
              <a:t>uses</a:t>
            </a:r>
            <a:r>
              <a:rPr lang="sv-SE" sz="5100" dirty="0" smtClean="0"/>
              <a:t> </a:t>
            </a:r>
            <a:r>
              <a:rPr lang="sv-SE" sz="5100" dirty="0" err="1" smtClean="0"/>
              <a:t>any</a:t>
            </a:r>
            <a:r>
              <a:rPr lang="sv-SE" sz="5100" dirty="0" smtClean="0"/>
              <a:t> </a:t>
            </a:r>
            <a:r>
              <a:rPr lang="sv-SE" sz="5100" dirty="0" err="1" smtClean="0"/>
              <a:t>object</a:t>
            </a:r>
            <a:r>
              <a:rPr lang="sv-SE" sz="5100" dirty="0" smtClean="0"/>
              <a:t> or sexual </a:t>
            </a:r>
            <a:r>
              <a:rPr lang="sv-SE" sz="5100" dirty="0" err="1" smtClean="0"/>
              <a:t>contraption</a:t>
            </a:r>
            <a:r>
              <a:rPr lang="sv-SE" sz="5100" dirty="0" smtClean="0"/>
              <a:t> </a:t>
            </a:r>
            <a:r>
              <a:rPr lang="sv-SE" sz="5100" dirty="0" err="1" smtClean="0"/>
              <a:t>to</a:t>
            </a:r>
            <a:r>
              <a:rPr lang="sv-SE" sz="5100" dirty="0" smtClean="0"/>
              <a:t> </a:t>
            </a:r>
            <a:r>
              <a:rPr lang="sv-SE" sz="5100" dirty="0" err="1" smtClean="0"/>
              <a:t>penetrate</a:t>
            </a:r>
            <a:r>
              <a:rPr lang="sv-SE" sz="5100" dirty="0" smtClean="0"/>
              <a:t> or </a:t>
            </a:r>
            <a:r>
              <a:rPr lang="sv-SE" sz="5100" dirty="0" err="1" smtClean="0"/>
              <a:t>stimulate</a:t>
            </a:r>
            <a:r>
              <a:rPr lang="sv-SE" sz="5100" dirty="0" smtClean="0"/>
              <a:t> sexual organ </a:t>
            </a:r>
            <a:r>
              <a:rPr lang="sv-SE" sz="5100" dirty="0" err="1" smtClean="0"/>
              <a:t>of</a:t>
            </a:r>
            <a:r>
              <a:rPr lang="sv-SE" sz="5100" dirty="0" smtClean="0"/>
              <a:t> a person </a:t>
            </a:r>
            <a:r>
              <a:rPr lang="sv-SE" sz="5100" dirty="0" err="1" smtClean="0"/>
              <a:t>of</a:t>
            </a:r>
            <a:r>
              <a:rPr lang="sv-SE" sz="5100" dirty="0" smtClean="0"/>
              <a:t> the same sex; c) </a:t>
            </a:r>
            <a:r>
              <a:rPr lang="sv-SE" sz="5100" dirty="0" err="1" smtClean="0"/>
              <a:t>he</a:t>
            </a:r>
            <a:r>
              <a:rPr lang="sv-SE" sz="5100" dirty="0" smtClean="0"/>
              <a:t> or </a:t>
            </a:r>
            <a:r>
              <a:rPr lang="sv-SE" sz="5100" dirty="0" err="1" smtClean="0"/>
              <a:t>she</a:t>
            </a:r>
            <a:r>
              <a:rPr lang="sv-SE" sz="5100" dirty="0" smtClean="0"/>
              <a:t> touches </a:t>
            </a:r>
            <a:r>
              <a:rPr lang="sv-SE" sz="5100" dirty="0" err="1" smtClean="0"/>
              <a:t>another</a:t>
            </a:r>
            <a:r>
              <a:rPr lang="sv-SE" sz="5100" dirty="0" smtClean="0"/>
              <a:t> person </a:t>
            </a:r>
            <a:r>
              <a:rPr lang="sv-SE" sz="5100" dirty="0" err="1" smtClean="0"/>
              <a:t>with</a:t>
            </a:r>
            <a:r>
              <a:rPr lang="sv-SE" sz="5100" dirty="0" smtClean="0"/>
              <a:t> the intention </a:t>
            </a:r>
            <a:r>
              <a:rPr lang="sv-SE" sz="5100" dirty="0" err="1" smtClean="0"/>
              <a:t>of</a:t>
            </a:r>
            <a:r>
              <a:rPr lang="sv-SE" sz="5100" dirty="0" smtClean="0"/>
              <a:t> </a:t>
            </a:r>
            <a:r>
              <a:rPr lang="sv-SE" sz="5100" dirty="0" err="1" smtClean="0"/>
              <a:t>committing</a:t>
            </a:r>
            <a:r>
              <a:rPr lang="sv-SE" sz="5100" dirty="0" smtClean="0"/>
              <a:t> the </a:t>
            </a:r>
            <a:r>
              <a:rPr lang="sv-SE" sz="5100" dirty="0" err="1" smtClean="0"/>
              <a:t>act</a:t>
            </a:r>
            <a:r>
              <a:rPr lang="sv-SE" sz="5100" dirty="0" smtClean="0"/>
              <a:t> </a:t>
            </a:r>
            <a:r>
              <a:rPr lang="sv-SE" sz="5100" dirty="0" err="1" smtClean="0"/>
              <a:t>of</a:t>
            </a:r>
            <a:r>
              <a:rPr lang="sv-SE" sz="5100" dirty="0" smtClean="0"/>
              <a:t> </a:t>
            </a:r>
            <a:r>
              <a:rPr lang="sv-SE" sz="5100" dirty="0" err="1" smtClean="0"/>
              <a:t>homosexuality</a:t>
            </a:r>
            <a:r>
              <a:rPr lang="sv-SE" sz="5100" dirty="0" smtClean="0"/>
              <a:t>.” </a:t>
            </a:r>
          </a:p>
          <a:p>
            <a:r>
              <a:rPr lang="sv-SE" sz="5100" dirty="0" err="1" smtClean="0"/>
              <a:t>Punishment</a:t>
            </a:r>
            <a:r>
              <a:rPr lang="sv-SE" sz="5100" dirty="0" smtClean="0"/>
              <a:t> for </a:t>
            </a:r>
            <a:r>
              <a:rPr lang="sv-SE" sz="5100" dirty="0" err="1" smtClean="0"/>
              <a:t>this</a:t>
            </a:r>
            <a:r>
              <a:rPr lang="sv-SE" sz="5100" dirty="0" smtClean="0"/>
              <a:t>: </a:t>
            </a:r>
            <a:r>
              <a:rPr lang="sv-SE" sz="5100" dirty="0" err="1" smtClean="0"/>
              <a:t>life</a:t>
            </a:r>
            <a:r>
              <a:rPr lang="sv-SE" sz="5100" dirty="0" smtClean="0"/>
              <a:t> in </a:t>
            </a:r>
            <a:r>
              <a:rPr lang="sv-SE" sz="5100" dirty="0" err="1" smtClean="0"/>
              <a:t>prison</a:t>
            </a:r>
            <a:r>
              <a:rPr lang="sv-SE" sz="5100" dirty="0" smtClean="0"/>
              <a:t> </a:t>
            </a:r>
          </a:p>
          <a:p>
            <a:r>
              <a:rPr lang="sv-SE" sz="5100" dirty="0" smtClean="0"/>
              <a:t>The </a:t>
            </a:r>
            <a:r>
              <a:rPr lang="sv-SE" sz="5100" dirty="0" err="1" smtClean="0"/>
              <a:t>law</a:t>
            </a:r>
            <a:r>
              <a:rPr lang="sv-SE" sz="5100" dirty="0" smtClean="0"/>
              <a:t> </a:t>
            </a:r>
            <a:r>
              <a:rPr lang="sv-SE" sz="5100" dirty="0" err="1" smtClean="0"/>
              <a:t>was</a:t>
            </a:r>
            <a:r>
              <a:rPr lang="sv-SE" sz="5100" dirty="0" smtClean="0"/>
              <a:t> </a:t>
            </a:r>
            <a:r>
              <a:rPr lang="sv-SE" sz="5100" dirty="0" err="1" smtClean="0"/>
              <a:t>annulled</a:t>
            </a:r>
            <a:r>
              <a:rPr lang="sv-SE" sz="5100" dirty="0" smtClean="0"/>
              <a:t> by the </a:t>
            </a:r>
            <a:r>
              <a:rPr lang="sv-SE" sz="5100" dirty="0" err="1" smtClean="0"/>
              <a:t>constitutional</a:t>
            </a:r>
            <a:r>
              <a:rPr lang="sv-SE" sz="5100" dirty="0" smtClean="0"/>
              <a:t> </a:t>
            </a:r>
            <a:r>
              <a:rPr lang="sv-SE" sz="5100" dirty="0" err="1" smtClean="0"/>
              <a:t>court</a:t>
            </a:r>
            <a:r>
              <a:rPr lang="sv-SE" sz="5100" dirty="0" smtClean="0"/>
              <a:t> in August 2014. </a:t>
            </a:r>
          </a:p>
          <a:p>
            <a:r>
              <a:rPr lang="sv-SE" sz="5100" dirty="0" smtClean="0"/>
              <a:t>Plans for new </a:t>
            </a:r>
            <a:r>
              <a:rPr lang="sv-SE" sz="5100" dirty="0" err="1" smtClean="0"/>
              <a:t>law</a:t>
            </a:r>
            <a:r>
              <a:rPr lang="sv-SE" sz="5100" dirty="0" smtClean="0"/>
              <a:t> </a:t>
            </a:r>
            <a:r>
              <a:rPr lang="sv-SE" sz="5100" dirty="0" err="1" smtClean="0"/>
              <a:t>exist</a:t>
            </a:r>
            <a:r>
              <a:rPr lang="sv-SE" sz="5100" dirty="0" smtClean="0"/>
              <a:t> – </a:t>
            </a:r>
            <a:r>
              <a:rPr lang="sv-SE" sz="5100" dirty="0" err="1" smtClean="0"/>
              <a:t>with</a:t>
            </a:r>
            <a:r>
              <a:rPr lang="sv-SE" sz="5100" dirty="0" smtClean="0"/>
              <a:t> new </a:t>
            </a:r>
            <a:r>
              <a:rPr lang="sv-SE" sz="5100" dirty="0" err="1" smtClean="0"/>
              <a:t>wording</a:t>
            </a:r>
            <a:r>
              <a:rPr lang="sv-SE" sz="5100" dirty="0" smtClean="0"/>
              <a:t>, </a:t>
            </a:r>
            <a:r>
              <a:rPr lang="sv-SE" sz="5100" dirty="0" err="1" smtClean="0"/>
              <a:t>but</a:t>
            </a:r>
            <a:r>
              <a:rPr lang="sv-SE" sz="5100" dirty="0" smtClean="0"/>
              <a:t> </a:t>
            </a:r>
            <a:r>
              <a:rPr lang="sv-SE" sz="5100" dirty="0" err="1" smtClean="0"/>
              <a:t>similar</a:t>
            </a:r>
            <a:r>
              <a:rPr lang="sv-SE" sz="5100" dirty="0" smtClean="0"/>
              <a:t> </a:t>
            </a:r>
            <a:r>
              <a:rPr lang="sv-SE" sz="5100" dirty="0" err="1" smtClean="0"/>
              <a:t>content</a:t>
            </a:r>
            <a:r>
              <a:rPr lang="sv-SE" sz="5100" dirty="0" smtClean="0"/>
              <a:t>. </a:t>
            </a:r>
          </a:p>
          <a:p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7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The </a:t>
            </a:r>
            <a:r>
              <a:rPr lang="sv-SE" dirty="0" err="1" smtClean="0"/>
              <a:t>Russian</a:t>
            </a:r>
            <a:r>
              <a:rPr lang="sv-SE" dirty="0" smtClean="0"/>
              <a:t> </a:t>
            </a:r>
            <a:r>
              <a:rPr lang="sv-SE" dirty="0" err="1" smtClean="0"/>
              <a:t>laws</a:t>
            </a:r>
            <a:r>
              <a:rPr lang="sv-SE" dirty="0" smtClean="0"/>
              <a:t>, </a:t>
            </a:r>
            <a:r>
              <a:rPr lang="sv-SE" dirty="0" err="1" smtClean="0"/>
              <a:t>examples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v-SE" dirty="0" smtClean="0"/>
              <a:t>The ”</a:t>
            </a:r>
            <a:r>
              <a:rPr lang="sv-SE" dirty="0" err="1" smtClean="0"/>
              <a:t>foreign</a:t>
            </a:r>
            <a:r>
              <a:rPr lang="sv-SE" dirty="0" smtClean="0"/>
              <a:t> agent”-</a:t>
            </a:r>
            <a:r>
              <a:rPr lang="sv-SE" dirty="0" err="1" smtClean="0"/>
              <a:t>law</a:t>
            </a:r>
            <a:r>
              <a:rPr lang="sv-SE" dirty="0" smtClean="0"/>
              <a:t>: </a:t>
            </a:r>
            <a:r>
              <a:rPr lang="sv-SE" dirty="0" err="1" smtClean="0"/>
              <a:t>mandatory</a:t>
            </a:r>
            <a:r>
              <a:rPr lang="sv-SE" dirty="0" smtClean="0"/>
              <a:t> </a:t>
            </a:r>
            <a:r>
              <a:rPr lang="sv-SE" dirty="0" err="1" smtClean="0"/>
              <a:t>registration</a:t>
            </a:r>
            <a:r>
              <a:rPr lang="sv-SE" dirty="0" smtClean="0"/>
              <a:t> for organisations </a:t>
            </a:r>
            <a:r>
              <a:rPr lang="sv-SE" dirty="0" err="1" smtClean="0"/>
              <a:t>that</a:t>
            </a:r>
            <a:r>
              <a:rPr lang="sv-SE" dirty="0" smtClean="0"/>
              <a:t> accept </a:t>
            </a:r>
            <a:r>
              <a:rPr lang="sv-SE" dirty="0" err="1" smtClean="0"/>
              <a:t>money</a:t>
            </a:r>
            <a:r>
              <a:rPr lang="sv-SE" dirty="0" smtClean="0"/>
              <a:t> from </a:t>
            </a:r>
            <a:r>
              <a:rPr lang="sv-SE" dirty="0" err="1" smtClean="0"/>
              <a:t>other</a:t>
            </a:r>
            <a:r>
              <a:rPr lang="sv-SE" dirty="0" smtClean="0"/>
              <a:t> </a:t>
            </a:r>
            <a:r>
              <a:rPr lang="sv-SE" dirty="0" err="1" smtClean="0"/>
              <a:t>countries</a:t>
            </a:r>
            <a:r>
              <a:rPr lang="sv-SE" dirty="0" smtClean="0"/>
              <a:t>. </a:t>
            </a:r>
            <a:r>
              <a:rPr lang="sv-SE" dirty="0" err="1" smtClean="0"/>
              <a:t>Might</a:t>
            </a:r>
            <a:r>
              <a:rPr lang="sv-SE" dirty="0" smtClean="0"/>
              <a:t> </a:t>
            </a:r>
            <a:r>
              <a:rPr lang="sv-SE" dirty="0" err="1" smtClean="0"/>
              <a:t>otherwise</a:t>
            </a:r>
            <a:r>
              <a:rPr lang="sv-SE" dirty="0" smtClean="0"/>
              <a:t> be </a:t>
            </a:r>
            <a:r>
              <a:rPr lang="sv-SE" dirty="0" err="1" smtClean="0"/>
              <a:t>punished</a:t>
            </a:r>
            <a:r>
              <a:rPr lang="sv-SE" dirty="0" smtClean="0"/>
              <a:t> for ”</a:t>
            </a:r>
            <a:r>
              <a:rPr lang="sv-SE" dirty="0" err="1" smtClean="0"/>
              <a:t>spying</a:t>
            </a:r>
            <a:r>
              <a:rPr lang="sv-SE" dirty="0" smtClean="0"/>
              <a:t>”. 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law</a:t>
            </a:r>
            <a:r>
              <a:rPr lang="sv-SE" dirty="0" smtClean="0"/>
              <a:t> on ”meetings and get-</a:t>
            </a:r>
            <a:r>
              <a:rPr lang="sv-SE" dirty="0" err="1" smtClean="0"/>
              <a:t>togethers</a:t>
            </a:r>
            <a:r>
              <a:rPr lang="sv-SE" dirty="0" smtClean="0"/>
              <a:t>”: </a:t>
            </a:r>
            <a:r>
              <a:rPr lang="sv-SE" dirty="0" err="1" smtClean="0"/>
              <a:t>arbitrarily</a:t>
            </a:r>
            <a:r>
              <a:rPr lang="sv-SE" dirty="0" smtClean="0"/>
              <a:t> </a:t>
            </a:r>
            <a:r>
              <a:rPr lang="sv-SE" dirty="0" err="1" smtClean="0"/>
              <a:t>applied</a:t>
            </a:r>
            <a:r>
              <a:rPr lang="sv-SE" dirty="0" smtClean="0"/>
              <a:t>. No demonstration for </a:t>
            </a:r>
            <a:r>
              <a:rPr lang="sv-SE" dirty="0" err="1" smtClean="0"/>
              <a:t>lgbtq</a:t>
            </a:r>
            <a:r>
              <a:rPr lang="sv-SE" dirty="0" smtClean="0"/>
              <a:t> </a:t>
            </a:r>
            <a:r>
              <a:rPr lang="sv-SE" dirty="0" err="1" smtClean="0"/>
              <a:t>rights</a:t>
            </a:r>
            <a:r>
              <a:rPr lang="sv-SE" dirty="0" smtClean="0"/>
              <a:t> has </a:t>
            </a:r>
            <a:r>
              <a:rPr lang="sv-SE" dirty="0" err="1" smtClean="0"/>
              <a:t>been</a:t>
            </a:r>
            <a:r>
              <a:rPr lang="sv-SE" dirty="0" smtClean="0"/>
              <a:t> given permission in </a:t>
            </a:r>
            <a:r>
              <a:rPr lang="sv-SE" dirty="0" err="1" smtClean="0"/>
              <a:t>Moscow</a:t>
            </a:r>
            <a:r>
              <a:rPr lang="sv-SE" dirty="0" smtClean="0"/>
              <a:t> </a:t>
            </a:r>
            <a:r>
              <a:rPr lang="sv-SE" dirty="0" err="1" smtClean="0"/>
              <a:t>during</a:t>
            </a:r>
            <a:r>
              <a:rPr lang="sv-SE" dirty="0" smtClean="0"/>
              <a:t> the last </a:t>
            </a:r>
            <a:r>
              <a:rPr lang="sv-SE" dirty="0" err="1" smtClean="0"/>
              <a:t>two</a:t>
            </a:r>
            <a:r>
              <a:rPr lang="sv-SE" dirty="0" smtClean="0"/>
              <a:t> </a:t>
            </a:r>
            <a:r>
              <a:rPr lang="sv-SE" dirty="0" err="1" smtClean="0"/>
              <a:t>years</a:t>
            </a:r>
            <a:r>
              <a:rPr lang="sv-SE" dirty="0" smtClean="0"/>
              <a:t>. 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law</a:t>
            </a:r>
            <a:r>
              <a:rPr lang="sv-SE" dirty="0" smtClean="0"/>
              <a:t> </a:t>
            </a:r>
            <a:r>
              <a:rPr lang="sv-SE" dirty="0" err="1" smtClean="0"/>
              <a:t>that</a:t>
            </a:r>
            <a:r>
              <a:rPr lang="sv-SE" dirty="0" smtClean="0"/>
              <a:t> </a:t>
            </a:r>
            <a:r>
              <a:rPr lang="sv-SE" dirty="0" err="1" smtClean="0"/>
              <a:t>outlaws</a:t>
            </a:r>
            <a:r>
              <a:rPr lang="sv-SE" dirty="0" smtClean="0"/>
              <a:t> ”</a:t>
            </a:r>
            <a:r>
              <a:rPr lang="sv-SE" dirty="0" err="1" smtClean="0"/>
              <a:t>blasphemy</a:t>
            </a:r>
            <a:r>
              <a:rPr lang="sv-SE" dirty="0" smtClean="0"/>
              <a:t>”. </a:t>
            </a:r>
          </a:p>
          <a:p>
            <a:r>
              <a:rPr lang="sv-SE" dirty="0" smtClean="0"/>
              <a:t>Prohibition </a:t>
            </a:r>
            <a:r>
              <a:rPr lang="sv-SE" dirty="0" err="1" smtClean="0"/>
              <a:t>of</a:t>
            </a:r>
            <a:r>
              <a:rPr lang="sv-SE" dirty="0" smtClean="0"/>
              <a:t> ”’propaganda’ </a:t>
            </a:r>
            <a:r>
              <a:rPr lang="sv-SE" dirty="0" err="1" smtClean="0"/>
              <a:t>about</a:t>
            </a:r>
            <a:r>
              <a:rPr lang="sv-SE" dirty="0" smtClean="0"/>
              <a:t> non-</a:t>
            </a:r>
            <a:r>
              <a:rPr lang="sv-SE" dirty="0" err="1" smtClean="0"/>
              <a:t>traditonal</a:t>
            </a:r>
            <a:r>
              <a:rPr lang="sv-SE" dirty="0" smtClean="0"/>
              <a:t> relationships”… ”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protect</a:t>
            </a:r>
            <a:r>
              <a:rPr lang="sv-SE" dirty="0" smtClean="0"/>
              <a:t> minors”. </a:t>
            </a:r>
            <a:r>
              <a:rPr lang="sv-SE" dirty="0" err="1" smtClean="0"/>
              <a:t>Includes</a:t>
            </a:r>
            <a:r>
              <a:rPr lang="sv-SE" dirty="0" smtClean="0"/>
              <a:t> </a:t>
            </a:r>
            <a:r>
              <a:rPr lang="sv-SE" dirty="0" err="1" smtClean="0"/>
              <a:t>eg</a:t>
            </a:r>
            <a:r>
              <a:rPr lang="sv-SE" dirty="0" smtClean="0"/>
              <a:t> publishing information on </a:t>
            </a:r>
            <a:r>
              <a:rPr lang="sv-SE" dirty="0" err="1" smtClean="0"/>
              <a:t>famous</a:t>
            </a:r>
            <a:r>
              <a:rPr lang="sv-SE" dirty="0" smtClean="0"/>
              <a:t> </a:t>
            </a:r>
            <a:r>
              <a:rPr lang="sv-SE" dirty="0" err="1" smtClean="0"/>
              <a:t>Russian</a:t>
            </a:r>
            <a:r>
              <a:rPr lang="sv-SE" dirty="0" smtClean="0"/>
              <a:t> </a:t>
            </a:r>
            <a:r>
              <a:rPr lang="sv-SE" dirty="0" err="1" smtClean="0"/>
              <a:t>lgbtq</a:t>
            </a:r>
            <a:r>
              <a:rPr lang="sv-SE" dirty="0" smtClean="0"/>
              <a:t> persons, or </a:t>
            </a:r>
            <a:r>
              <a:rPr lang="sv-SE" dirty="0" err="1" smtClean="0"/>
              <a:t>telling</a:t>
            </a:r>
            <a:r>
              <a:rPr lang="sv-SE" dirty="0" smtClean="0"/>
              <a:t> a positive story </a:t>
            </a:r>
            <a:r>
              <a:rPr lang="sv-SE" dirty="0" err="1" smtClean="0"/>
              <a:t>about</a:t>
            </a:r>
            <a:r>
              <a:rPr lang="sv-SE" dirty="0" smtClean="0"/>
              <a:t> a </a:t>
            </a:r>
            <a:r>
              <a:rPr lang="sv-SE" dirty="0" err="1" smtClean="0"/>
              <a:t>family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r>
              <a:rPr lang="sv-SE" dirty="0" smtClean="0"/>
              <a:t> </a:t>
            </a:r>
            <a:r>
              <a:rPr lang="sv-SE" dirty="0" err="1" smtClean="0"/>
              <a:t>mothers</a:t>
            </a:r>
            <a:r>
              <a:rPr lang="sv-SE" dirty="0" smtClean="0"/>
              <a:t>. </a:t>
            </a:r>
            <a:r>
              <a:rPr lang="sv-SE" dirty="0" err="1" smtClean="0"/>
              <a:t>Introduced</a:t>
            </a:r>
            <a:r>
              <a:rPr lang="sv-SE" dirty="0" smtClean="0"/>
              <a:t> on a federal </a:t>
            </a:r>
            <a:r>
              <a:rPr lang="sv-SE" dirty="0" err="1" smtClean="0"/>
              <a:t>level</a:t>
            </a:r>
            <a:r>
              <a:rPr lang="sv-SE" dirty="0" smtClean="0"/>
              <a:t> in June 2013. </a:t>
            </a:r>
          </a:p>
          <a:p>
            <a:r>
              <a:rPr lang="sv-SE" dirty="0" err="1" smtClean="0"/>
              <a:t>Punishments</a:t>
            </a:r>
            <a:r>
              <a:rPr lang="sv-SE" dirty="0" smtClean="0"/>
              <a:t>: fines – </a:t>
            </a:r>
            <a:r>
              <a:rPr lang="sv-SE" dirty="0" err="1" smtClean="0"/>
              <a:t>substantial</a:t>
            </a:r>
            <a:r>
              <a:rPr lang="sv-SE" dirty="0" smtClean="0"/>
              <a:t> for organisations. </a:t>
            </a:r>
          </a:p>
          <a:p>
            <a:r>
              <a:rPr lang="sv-SE" dirty="0" smtClean="0"/>
              <a:t>’</a:t>
            </a:r>
            <a:r>
              <a:rPr lang="sv-SE" dirty="0" err="1" smtClean="0"/>
              <a:t>Undesireable</a:t>
            </a:r>
            <a:r>
              <a:rPr lang="sv-SE" dirty="0" smtClean="0"/>
              <a:t> </a:t>
            </a:r>
            <a:r>
              <a:rPr lang="sv-SE" dirty="0" err="1" smtClean="0"/>
              <a:t>organizations</a:t>
            </a:r>
            <a:r>
              <a:rPr lang="sv-SE" dirty="0" smtClean="0"/>
              <a:t>’ </a:t>
            </a:r>
            <a:r>
              <a:rPr lang="sv-SE" dirty="0" err="1" smtClean="0"/>
              <a:t>law</a:t>
            </a:r>
            <a:r>
              <a:rPr lang="sv-SE" dirty="0" smtClean="0"/>
              <a:t> – </a:t>
            </a:r>
            <a:r>
              <a:rPr lang="sv-SE" dirty="0" err="1" smtClean="0"/>
              <a:t>targeting</a:t>
            </a:r>
            <a:r>
              <a:rPr lang="sv-SE" dirty="0" smtClean="0"/>
              <a:t> </a:t>
            </a:r>
            <a:r>
              <a:rPr lang="sv-SE" dirty="0" err="1" smtClean="0"/>
              <a:t>foreign</a:t>
            </a:r>
            <a:r>
              <a:rPr lang="sv-SE" dirty="0" smtClean="0"/>
              <a:t> </a:t>
            </a:r>
            <a:r>
              <a:rPr lang="sv-SE" dirty="0" err="1" smtClean="0"/>
              <a:t>organizations</a:t>
            </a:r>
            <a:r>
              <a:rPr lang="sv-SE" dirty="0" smtClean="0"/>
              <a:t> </a:t>
            </a:r>
            <a:r>
              <a:rPr lang="sv-SE" dirty="0" err="1" smtClean="0"/>
              <a:t>supporting</a:t>
            </a:r>
            <a:r>
              <a:rPr lang="sv-SE" dirty="0" smtClean="0"/>
              <a:t> </a:t>
            </a:r>
            <a:r>
              <a:rPr lang="sv-SE" dirty="0" err="1" smtClean="0"/>
              <a:t>Russian</a:t>
            </a:r>
            <a:r>
              <a:rPr lang="sv-SE" dirty="0" smtClean="0"/>
              <a:t> civil </a:t>
            </a:r>
            <a:r>
              <a:rPr lang="sv-SE" dirty="0" err="1" smtClean="0"/>
              <a:t>society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2889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Effects</a:t>
            </a:r>
            <a:r>
              <a:rPr lang="sv-SE" dirty="0" smtClean="0"/>
              <a:t> and </a:t>
            </a:r>
            <a:r>
              <a:rPr lang="sv-SE" dirty="0" err="1" smtClean="0"/>
              <a:t>similarities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v-SE" dirty="0" err="1" smtClean="0"/>
              <a:t>Both</a:t>
            </a:r>
            <a:r>
              <a:rPr lang="sv-SE" dirty="0" smtClean="0"/>
              <a:t> in </a:t>
            </a:r>
            <a:r>
              <a:rPr lang="sv-SE" dirty="0" err="1" smtClean="0"/>
              <a:t>Russia</a:t>
            </a:r>
            <a:r>
              <a:rPr lang="sv-SE" dirty="0" smtClean="0"/>
              <a:t> and Uganda, the </a:t>
            </a:r>
            <a:r>
              <a:rPr lang="sv-SE" dirty="0" err="1" smtClean="0"/>
              <a:t>violence</a:t>
            </a:r>
            <a:r>
              <a:rPr lang="sv-SE" dirty="0" smtClean="0"/>
              <a:t> </a:t>
            </a:r>
            <a:r>
              <a:rPr lang="sv-SE" dirty="0" err="1" smtClean="0"/>
              <a:t>against</a:t>
            </a:r>
            <a:r>
              <a:rPr lang="sv-SE" dirty="0" smtClean="0"/>
              <a:t> </a:t>
            </a:r>
            <a:r>
              <a:rPr lang="sv-SE" dirty="0" err="1" smtClean="0"/>
              <a:t>lgbtq</a:t>
            </a:r>
            <a:r>
              <a:rPr lang="sv-SE" dirty="0" smtClean="0"/>
              <a:t> </a:t>
            </a:r>
            <a:r>
              <a:rPr lang="sv-SE" dirty="0" err="1" smtClean="0"/>
              <a:t>people</a:t>
            </a:r>
            <a:r>
              <a:rPr lang="sv-SE" dirty="0" smtClean="0"/>
              <a:t> has </a:t>
            </a:r>
            <a:r>
              <a:rPr lang="sv-SE" dirty="0" err="1" smtClean="0"/>
              <a:t>increased</a:t>
            </a:r>
            <a:r>
              <a:rPr lang="sv-SE" dirty="0" smtClean="0"/>
              <a:t> </a:t>
            </a:r>
            <a:r>
              <a:rPr lang="sv-SE" dirty="0" err="1" smtClean="0"/>
              <a:t>because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new </a:t>
            </a:r>
            <a:r>
              <a:rPr lang="sv-SE" dirty="0" err="1" smtClean="0"/>
              <a:t>legislations</a:t>
            </a:r>
            <a:r>
              <a:rPr lang="sv-SE" dirty="0" smtClean="0"/>
              <a:t>. </a:t>
            </a:r>
          </a:p>
          <a:p>
            <a:r>
              <a:rPr lang="sv-SE" dirty="0" smtClean="0"/>
              <a:t>Nationalist, populist </a:t>
            </a:r>
            <a:r>
              <a:rPr lang="sv-SE" dirty="0" err="1" smtClean="0"/>
              <a:t>rhetorics</a:t>
            </a:r>
            <a:r>
              <a:rPr lang="sv-SE" dirty="0" smtClean="0"/>
              <a:t> – makes it </a:t>
            </a:r>
            <a:r>
              <a:rPr lang="sv-SE" dirty="0" err="1" smtClean="0"/>
              <a:t>difficult</a:t>
            </a:r>
            <a:r>
              <a:rPr lang="sv-SE" dirty="0" smtClean="0"/>
              <a:t> for </a:t>
            </a:r>
            <a:r>
              <a:rPr lang="sv-SE" dirty="0" err="1" smtClean="0"/>
              <a:t>other</a:t>
            </a:r>
            <a:r>
              <a:rPr lang="sv-SE" dirty="0" smtClean="0"/>
              <a:t> </a:t>
            </a:r>
            <a:r>
              <a:rPr lang="sv-SE" dirty="0" err="1" smtClean="0"/>
              <a:t>countries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act</a:t>
            </a:r>
            <a:r>
              <a:rPr lang="sv-SE" dirty="0" smtClean="0"/>
              <a:t>. Protests </a:t>
            </a:r>
            <a:r>
              <a:rPr lang="sv-SE" dirty="0" err="1" smtClean="0"/>
              <a:t>against</a:t>
            </a:r>
            <a:r>
              <a:rPr lang="sv-SE" dirty="0" smtClean="0"/>
              <a:t> ”the </a:t>
            </a:r>
            <a:r>
              <a:rPr lang="sv-SE" dirty="0" err="1" smtClean="0"/>
              <a:t>west</a:t>
            </a:r>
            <a:r>
              <a:rPr lang="sv-SE" dirty="0" smtClean="0"/>
              <a:t>”, </a:t>
            </a:r>
            <a:r>
              <a:rPr lang="sv-SE" dirty="0" err="1" smtClean="0"/>
              <a:t>which</a:t>
            </a:r>
            <a:r>
              <a:rPr lang="sv-SE" dirty="0" smtClean="0"/>
              <a:t> is </a:t>
            </a:r>
            <a:r>
              <a:rPr lang="sv-SE" dirty="0" err="1" smtClean="0"/>
              <a:t>accused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exporting</a:t>
            </a:r>
            <a:r>
              <a:rPr lang="sv-SE" dirty="0" smtClean="0"/>
              <a:t> ”</a:t>
            </a:r>
            <a:r>
              <a:rPr lang="sv-SE" dirty="0" err="1" smtClean="0"/>
              <a:t>our</a:t>
            </a:r>
            <a:r>
              <a:rPr lang="sv-SE" dirty="0" smtClean="0"/>
              <a:t> </a:t>
            </a:r>
            <a:r>
              <a:rPr lang="sv-SE" dirty="0" err="1" smtClean="0"/>
              <a:t>values</a:t>
            </a:r>
            <a:r>
              <a:rPr lang="sv-SE" dirty="0" smtClean="0"/>
              <a:t>”. </a:t>
            </a:r>
          </a:p>
          <a:p>
            <a:r>
              <a:rPr lang="sv-SE" dirty="0" smtClean="0"/>
              <a:t>A </a:t>
            </a:r>
            <a:r>
              <a:rPr lang="sv-SE" dirty="0" err="1" smtClean="0"/>
              <a:t>response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a </a:t>
            </a:r>
            <a:r>
              <a:rPr lang="sv-SE" dirty="0" err="1" smtClean="0"/>
              <a:t>growing</a:t>
            </a:r>
            <a:r>
              <a:rPr lang="sv-SE" dirty="0" smtClean="0"/>
              <a:t> </a:t>
            </a:r>
            <a:r>
              <a:rPr lang="sv-SE" dirty="0" err="1" smtClean="0"/>
              <a:t>lgbtq</a:t>
            </a:r>
            <a:r>
              <a:rPr lang="sv-SE" dirty="0" smtClean="0"/>
              <a:t> </a:t>
            </a:r>
            <a:r>
              <a:rPr lang="sv-SE" dirty="0" err="1" smtClean="0"/>
              <a:t>movement</a:t>
            </a:r>
            <a:r>
              <a:rPr lang="sv-SE" dirty="0" smtClean="0"/>
              <a:t>. </a:t>
            </a:r>
          </a:p>
          <a:p>
            <a:r>
              <a:rPr lang="sv-SE" dirty="0" err="1" smtClean="0"/>
              <a:t>Don’t</a:t>
            </a:r>
            <a:r>
              <a:rPr lang="sv-SE" dirty="0" smtClean="0"/>
              <a:t> </a:t>
            </a:r>
            <a:r>
              <a:rPr lang="sv-SE" dirty="0" err="1" smtClean="0"/>
              <a:t>forget</a:t>
            </a:r>
            <a:r>
              <a:rPr lang="sv-SE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Nigeria and </a:t>
            </a:r>
            <a:r>
              <a:rPr lang="sv-SE" dirty="0" err="1" smtClean="0"/>
              <a:t>Ukraine</a:t>
            </a:r>
            <a:r>
              <a:rPr lang="sv-SE" dirty="0"/>
              <a:t> </a:t>
            </a:r>
            <a:r>
              <a:rPr lang="sv-SE" dirty="0" smtClean="0"/>
              <a:t>– or Saudi Arabia and Iran. 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lgbtq</a:t>
            </a:r>
            <a:r>
              <a:rPr lang="sv-SE" dirty="0" smtClean="0"/>
              <a:t> </a:t>
            </a:r>
            <a:r>
              <a:rPr lang="sv-SE" dirty="0" err="1" smtClean="0"/>
              <a:t>movement</a:t>
            </a:r>
            <a:r>
              <a:rPr lang="sv-SE" dirty="0" smtClean="0"/>
              <a:t> is </a:t>
            </a:r>
            <a:r>
              <a:rPr lang="sv-SE" dirty="0" err="1" smtClean="0"/>
              <a:t>trying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use</a:t>
            </a:r>
            <a:r>
              <a:rPr lang="sv-SE" dirty="0" smtClean="0"/>
              <a:t> the legal system. </a:t>
            </a:r>
            <a:r>
              <a:rPr lang="sv-SE" dirty="0" err="1" smtClean="0"/>
              <a:t>Both</a:t>
            </a:r>
            <a:r>
              <a:rPr lang="sv-SE" dirty="0" smtClean="0"/>
              <a:t> in Uganda and </a:t>
            </a:r>
            <a:r>
              <a:rPr lang="sv-SE" dirty="0" err="1" smtClean="0"/>
              <a:t>Russia</a:t>
            </a:r>
            <a:r>
              <a:rPr lang="sv-SE" dirty="0" smtClean="0"/>
              <a:t>, the </a:t>
            </a:r>
            <a:r>
              <a:rPr lang="sv-SE" dirty="0" err="1" smtClean="0"/>
              <a:t>laws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seen</a:t>
            </a:r>
            <a:r>
              <a:rPr lang="sv-SE" dirty="0" smtClean="0"/>
              <a:t> by the </a:t>
            </a:r>
            <a:r>
              <a:rPr lang="sv-SE" dirty="0" err="1" smtClean="0"/>
              <a:t>activists</a:t>
            </a:r>
            <a:r>
              <a:rPr lang="sv-SE" dirty="0" smtClean="0"/>
              <a:t> as violating the </a:t>
            </a:r>
            <a:r>
              <a:rPr lang="sv-SE" dirty="0" err="1" smtClean="0"/>
              <a:t>constitution</a:t>
            </a:r>
            <a:r>
              <a:rPr lang="sv-SE" dirty="0" smtClean="0"/>
              <a:t>.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8525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To </a:t>
            </a:r>
            <a:r>
              <a:rPr lang="sv-SE" dirty="0" err="1" smtClean="0"/>
              <a:t>demand</a:t>
            </a:r>
            <a:r>
              <a:rPr lang="sv-SE" dirty="0" smtClean="0"/>
              <a:t> </a:t>
            </a:r>
            <a:r>
              <a:rPr lang="sv-SE" dirty="0" err="1" smtClean="0"/>
              <a:t>your</a:t>
            </a:r>
            <a:r>
              <a:rPr lang="sv-SE" dirty="0" smtClean="0"/>
              <a:t> </a:t>
            </a:r>
            <a:r>
              <a:rPr lang="sv-SE" dirty="0" err="1" smtClean="0"/>
              <a:t>rights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err="1" smtClean="0"/>
              <a:t>Strategic</a:t>
            </a:r>
            <a:r>
              <a:rPr lang="sv-SE" dirty="0" smtClean="0"/>
              <a:t> </a:t>
            </a:r>
            <a:r>
              <a:rPr lang="sv-SE" dirty="0" err="1" smtClean="0"/>
              <a:t>litigation</a:t>
            </a:r>
            <a:r>
              <a:rPr lang="sv-SE" dirty="0" smtClean="0"/>
              <a:t> – a </a:t>
            </a:r>
            <a:r>
              <a:rPr lang="sv-SE" dirty="0" err="1" smtClean="0"/>
              <a:t>strategic</a:t>
            </a:r>
            <a:r>
              <a:rPr lang="sv-SE" dirty="0" smtClean="0"/>
              <a:t> </a:t>
            </a:r>
            <a:r>
              <a:rPr lang="sv-SE" dirty="0" err="1" smtClean="0"/>
              <a:t>method</a:t>
            </a:r>
            <a:r>
              <a:rPr lang="sv-SE" dirty="0" smtClean="0"/>
              <a:t> for the </a:t>
            </a:r>
            <a:r>
              <a:rPr lang="sv-SE" dirty="0" err="1" smtClean="0"/>
              <a:t>lgbtq</a:t>
            </a:r>
            <a:r>
              <a:rPr lang="sv-SE" dirty="0" smtClean="0"/>
              <a:t> </a:t>
            </a:r>
            <a:r>
              <a:rPr lang="sv-SE" dirty="0" err="1" smtClean="0"/>
              <a:t>movement</a:t>
            </a:r>
            <a:endParaRPr lang="sv-SE" dirty="0" smtClean="0"/>
          </a:p>
          <a:p>
            <a:r>
              <a:rPr lang="sv-SE" dirty="0" smtClean="0"/>
              <a:t>The </a:t>
            </a:r>
            <a:r>
              <a:rPr lang="sv-SE" dirty="0" err="1" smtClean="0"/>
              <a:t>European</a:t>
            </a:r>
            <a:r>
              <a:rPr lang="sv-SE" dirty="0" smtClean="0"/>
              <a:t> Court </a:t>
            </a:r>
            <a:r>
              <a:rPr lang="sv-SE" dirty="0" err="1" smtClean="0"/>
              <a:t>of</a:t>
            </a:r>
            <a:r>
              <a:rPr lang="sv-SE" dirty="0" smtClean="0"/>
              <a:t> Human </a:t>
            </a:r>
            <a:r>
              <a:rPr lang="sv-SE" dirty="0" err="1" smtClean="0"/>
              <a:t>Rights</a:t>
            </a:r>
            <a:r>
              <a:rPr lang="sv-SE" dirty="0" smtClean="0"/>
              <a:t>: </a:t>
            </a:r>
            <a:r>
              <a:rPr lang="sv-SE" dirty="0" err="1" smtClean="0"/>
              <a:t>individual</a:t>
            </a:r>
            <a:r>
              <a:rPr lang="sv-SE" dirty="0" smtClean="0"/>
              <a:t> </a:t>
            </a:r>
            <a:r>
              <a:rPr lang="sv-SE" dirty="0" err="1" smtClean="0"/>
              <a:t>cases</a:t>
            </a:r>
            <a:r>
              <a:rPr lang="sv-SE" dirty="0" smtClean="0"/>
              <a:t>, interprets the </a:t>
            </a:r>
            <a:r>
              <a:rPr lang="sv-SE" dirty="0" err="1" smtClean="0"/>
              <a:t>European</a:t>
            </a:r>
            <a:r>
              <a:rPr lang="sv-SE" dirty="0" smtClean="0"/>
              <a:t> </a:t>
            </a:r>
            <a:r>
              <a:rPr lang="sv-SE" dirty="0"/>
              <a:t>C</a:t>
            </a:r>
            <a:r>
              <a:rPr lang="sv-SE" dirty="0" smtClean="0"/>
              <a:t>onvention, </a:t>
            </a:r>
            <a:r>
              <a:rPr lang="sv-SE" dirty="0" err="1" smtClean="0"/>
              <a:t>binding</a:t>
            </a:r>
            <a:r>
              <a:rPr lang="sv-SE" dirty="0" smtClean="0"/>
              <a:t> decision for the </a:t>
            </a:r>
            <a:r>
              <a:rPr lang="sv-SE" dirty="0" err="1" smtClean="0"/>
              <a:t>specific</a:t>
            </a:r>
            <a:r>
              <a:rPr lang="sv-SE" dirty="0" smtClean="0"/>
              <a:t> </a:t>
            </a:r>
            <a:r>
              <a:rPr lang="sv-SE" dirty="0" err="1" smtClean="0"/>
              <a:t>state</a:t>
            </a:r>
            <a:r>
              <a:rPr lang="sv-SE" dirty="0" smtClean="0"/>
              <a:t> and in </a:t>
            </a:r>
            <a:r>
              <a:rPr lang="sv-SE" dirty="0" err="1" smtClean="0"/>
              <a:t>theory</a:t>
            </a:r>
            <a:r>
              <a:rPr lang="sv-SE" dirty="0" smtClean="0"/>
              <a:t> it </a:t>
            </a:r>
            <a:r>
              <a:rPr lang="sv-SE" dirty="0" err="1" smtClean="0"/>
              <a:t>should</a:t>
            </a:r>
            <a:r>
              <a:rPr lang="sv-SE" dirty="0" smtClean="0"/>
              <a:t> </a:t>
            </a:r>
            <a:r>
              <a:rPr lang="sv-SE" dirty="0" err="1" smtClean="0"/>
              <a:t>apply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all the 47 </a:t>
            </a:r>
            <a:r>
              <a:rPr lang="sv-SE" dirty="0" err="1" smtClean="0"/>
              <a:t>member</a:t>
            </a:r>
            <a:r>
              <a:rPr lang="sv-SE" dirty="0" smtClean="0"/>
              <a:t> </a:t>
            </a:r>
            <a:r>
              <a:rPr lang="sv-SE" dirty="0" err="1" smtClean="0"/>
              <a:t>states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Council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Europe</a:t>
            </a:r>
            <a:r>
              <a:rPr lang="sv-SE" dirty="0" smtClean="0"/>
              <a:t>, (</a:t>
            </a:r>
            <a:r>
              <a:rPr lang="sv-SE" dirty="0" err="1" smtClean="0"/>
              <a:t>but</a:t>
            </a:r>
            <a:r>
              <a:rPr lang="sv-SE" dirty="0" smtClean="0"/>
              <a:t> in </a:t>
            </a:r>
            <a:r>
              <a:rPr lang="sv-SE" dirty="0" err="1" smtClean="0"/>
              <a:t>practice</a:t>
            </a:r>
            <a:r>
              <a:rPr lang="sv-SE" dirty="0" smtClean="0"/>
              <a:t> it never </a:t>
            </a:r>
            <a:r>
              <a:rPr lang="sv-SE" dirty="0" err="1" smtClean="0"/>
              <a:t>happens</a:t>
            </a:r>
            <a:r>
              <a:rPr lang="sv-SE" dirty="0" smtClean="0"/>
              <a:t>).</a:t>
            </a:r>
          </a:p>
          <a:p>
            <a:r>
              <a:rPr lang="sv-SE" dirty="0" err="1" smtClean="0"/>
              <a:t>Article</a:t>
            </a:r>
            <a:r>
              <a:rPr lang="sv-SE" dirty="0" smtClean="0"/>
              <a:t> 8: Right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protection</a:t>
            </a:r>
            <a:r>
              <a:rPr lang="sv-SE" dirty="0" smtClean="0"/>
              <a:t> for private and </a:t>
            </a:r>
            <a:r>
              <a:rPr lang="sv-SE" dirty="0" err="1" smtClean="0"/>
              <a:t>family</a:t>
            </a:r>
            <a:r>
              <a:rPr lang="sv-SE" dirty="0" smtClean="0"/>
              <a:t> </a:t>
            </a:r>
            <a:r>
              <a:rPr lang="sv-SE" dirty="0" err="1" smtClean="0"/>
              <a:t>life</a:t>
            </a:r>
            <a:endParaRPr lang="sv-SE" dirty="0" smtClean="0"/>
          </a:p>
          <a:p>
            <a:r>
              <a:rPr lang="sv-SE" dirty="0" err="1" smtClean="0"/>
              <a:t>Famous</a:t>
            </a:r>
            <a:r>
              <a:rPr lang="sv-SE" dirty="0" smtClean="0"/>
              <a:t> </a:t>
            </a:r>
            <a:r>
              <a:rPr lang="sv-SE" dirty="0" err="1" smtClean="0"/>
              <a:t>cases</a:t>
            </a:r>
            <a:r>
              <a:rPr lang="sv-SE" dirty="0" smtClean="0"/>
              <a:t>: Goodwin vs UK, 2002 (</a:t>
            </a:r>
            <a:r>
              <a:rPr lang="sv-SE" dirty="0" err="1" smtClean="0"/>
              <a:t>states</a:t>
            </a:r>
            <a:r>
              <a:rPr lang="sv-SE" dirty="0" smtClean="0"/>
              <a:t> must </a:t>
            </a:r>
            <a:r>
              <a:rPr lang="sv-SE" dirty="0" err="1" smtClean="0"/>
              <a:t>fully</a:t>
            </a:r>
            <a:r>
              <a:rPr lang="sv-SE" dirty="0" smtClean="0"/>
              <a:t> </a:t>
            </a:r>
            <a:r>
              <a:rPr lang="sv-SE" dirty="0" err="1" smtClean="0"/>
              <a:t>recognize</a:t>
            </a:r>
            <a:r>
              <a:rPr lang="sv-SE" dirty="0" smtClean="0"/>
              <a:t> the new legal gender, </a:t>
            </a:r>
            <a:r>
              <a:rPr lang="sv-SE" dirty="0" err="1" smtClean="0"/>
              <a:t>eg</a:t>
            </a:r>
            <a:r>
              <a:rPr lang="sv-SE" dirty="0" smtClean="0"/>
              <a:t> </a:t>
            </a:r>
            <a:r>
              <a:rPr lang="sv-SE" dirty="0" err="1" smtClean="0"/>
              <a:t>regarding</a:t>
            </a:r>
            <a:r>
              <a:rPr lang="sv-SE" dirty="0" smtClean="0"/>
              <a:t> </a:t>
            </a:r>
            <a:r>
              <a:rPr lang="sv-SE" dirty="0" err="1" smtClean="0"/>
              <a:t>marriage</a:t>
            </a:r>
            <a:r>
              <a:rPr lang="sv-SE" dirty="0" smtClean="0"/>
              <a:t>)</a:t>
            </a:r>
          </a:p>
          <a:p>
            <a:r>
              <a:rPr lang="sv-SE" dirty="0" smtClean="0"/>
              <a:t>Court </a:t>
            </a:r>
            <a:r>
              <a:rPr lang="sv-SE" dirty="0" err="1" smtClean="0"/>
              <a:t>practice</a:t>
            </a:r>
            <a:r>
              <a:rPr lang="sv-SE" dirty="0" err="1"/>
              <a:t>s</a:t>
            </a:r>
            <a:r>
              <a:rPr lang="sv-SE" dirty="0" smtClean="0"/>
              <a:t> </a:t>
            </a:r>
            <a:r>
              <a:rPr lang="sv-SE" dirty="0" err="1" smtClean="0"/>
              <a:t>continuously</a:t>
            </a:r>
            <a:r>
              <a:rPr lang="sv-SE" dirty="0" smtClean="0"/>
              <a:t> </a:t>
            </a:r>
            <a:r>
              <a:rPr lang="sv-SE" dirty="0" err="1" smtClean="0"/>
              <a:t>evolve</a:t>
            </a:r>
            <a:r>
              <a:rPr lang="sv-SE" dirty="0" smtClean="0"/>
              <a:t>. (Goodwin: ”</a:t>
            </a:r>
            <a:r>
              <a:rPr lang="sv-SE" dirty="0" err="1" smtClean="0"/>
              <a:t>Having</a:t>
            </a:r>
            <a:r>
              <a:rPr lang="sv-SE" dirty="0" smtClean="0"/>
              <a:t> </a:t>
            </a:r>
            <a:r>
              <a:rPr lang="sv-SE" dirty="0" err="1" smtClean="0"/>
              <a:t>regard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scientific</a:t>
            </a:r>
            <a:r>
              <a:rPr lang="sv-SE" dirty="0" smtClean="0"/>
              <a:t> and </a:t>
            </a:r>
            <a:r>
              <a:rPr lang="sv-SE" dirty="0" err="1" smtClean="0"/>
              <a:t>societal</a:t>
            </a:r>
            <a:r>
              <a:rPr lang="sv-SE" dirty="0" smtClean="0"/>
              <a:t> </a:t>
            </a:r>
            <a:r>
              <a:rPr lang="sv-SE" dirty="0" err="1" smtClean="0"/>
              <a:t>developments</a:t>
            </a:r>
            <a:r>
              <a:rPr lang="sv-SE" dirty="0" smtClean="0"/>
              <a:t>.”)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210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4465</TotalTime>
  <Words>1171</Words>
  <Application>Microsoft Office PowerPoint</Application>
  <PresentationFormat>Bildspel på skärmen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14" baseType="lpstr">
      <vt:lpstr>Office-tema</vt:lpstr>
      <vt:lpstr>LGBTQ rights are human rights</vt:lpstr>
      <vt:lpstr>Homosexual – Gay – HBT – LGBTQI – SOGI? </vt:lpstr>
      <vt:lpstr>A human right? </vt:lpstr>
      <vt:lpstr>Human rights are universal – but have to be demanded and defended</vt:lpstr>
      <vt:lpstr>Global challenges</vt:lpstr>
      <vt:lpstr>Uganda’s Anti-Homosexuality Bill</vt:lpstr>
      <vt:lpstr>The Russian laws, examples</vt:lpstr>
      <vt:lpstr>Effects and similarities</vt:lpstr>
      <vt:lpstr>To demand your rights</vt:lpstr>
      <vt:lpstr>A Swedish ”moral authority” and a hero for European trans*people</vt:lpstr>
      <vt:lpstr>What about Sweden? </vt:lpstr>
      <vt:lpstr>Strategic litigation in Sweden</vt:lpstr>
      <vt:lpstr>Forced sterilizations of transgender people in Sweden 1972-2013</vt:lpstr>
    </vt:vector>
  </TitlesOfParts>
  <Company>RFSL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LGBTQ rights are human rights</dc:title>
  <dc:creator>Ulrika Westerlund</dc:creator>
  <cp:lastModifiedBy>Trygg Tina</cp:lastModifiedBy>
  <cp:revision>26</cp:revision>
  <dcterms:created xsi:type="dcterms:W3CDTF">2014-04-10T14:36:54Z</dcterms:created>
  <dcterms:modified xsi:type="dcterms:W3CDTF">2015-08-14T09:05:19Z</dcterms:modified>
</cp:coreProperties>
</file>