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62" r:id="rId3"/>
    <p:sldId id="436" r:id="rId4"/>
    <p:sldId id="263" r:id="rId5"/>
    <p:sldId id="403" r:id="rId6"/>
    <p:sldId id="401" r:id="rId7"/>
    <p:sldId id="376" r:id="rId8"/>
    <p:sldId id="417" r:id="rId9"/>
    <p:sldId id="434" r:id="rId10"/>
    <p:sldId id="435" r:id="rId11"/>
    <p:sldId id="421" r:id="rId12"/>
    <p:sldId id="419" r:id="rId13"/>
    <p:sldId id="423" r:id="rId14"/>
    <p:sldId id="424" r:id="rId15"/>
    <p:sldId id="433" r:id="rId16"/>
    <p:sldId id="389" r:id="rId17"/>
    <p:sldId id="402" r:id="rId18"/>
    <p:sldId id="441" r:id="rId19"/>
    <p:sldId id="437" r:id="rId20"/>
    <p:sldId id="438" r:id="rId21"/>
    <p:sldId id="439" r:id="rId22"/>
    <p:sldId id="440" r:id="rId23"/>
    <p:sldId id="409" r:id="rId24"/>
    <p:sldId id="442" r:id="rId25"/>
  </p:sldIdLst>
  <p:sldSz cx="9144000" cy="6858000" type="screen4x3"/>
  <p:notesSz cx="6669088" cy="9926638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FF66"/>
    <a:srgbClr val="0C6047"/>
    <a:srgbClr val="00FF00"/>
    <a:srgbClr val="4F88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419" autoAdjust="0"/>
  </p:normalViewPr>
  <p:slideViewPr>
    <p:cSldViewPr snapToGrid="0" snapToObjects="1">
      <p:cViewPr varScale="1">
        <p:scale>
          <a:sx n="54" d="100"/>
          <a:sy n="54" d="100"/>
        </p:scale>
        <p:origin x="-18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E42F59-8E53-4432-BC2E-FD57153DDB2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A2B5185-0215-4873-BFCF-324762DE1E2F}">
      <dgm:prSet phldrT="[Text]" custT="1"/>
      <dgm:spPr>
        <a:solidFill>
          <a:srgbClr val="99FF66">
            <a:alpha val="50000"/>
          </a:srgbClr>
        </a:solidFill>
      </dgm:spPr>
      <dgm:t>
        <a:bodyPr/>
        <a:lstStyle/>
        <a:p>
          <a:r>
            <a:rPr lang="sv-SE" sz="2800" dirty="0" smtClean="0"/>
            <a:t>Human </a:t>
          </a:r>
          <a:r>
            <a:rPr lang="sv-SE" sz="2800" dirty="0" err="1" smtClean="0"/>
            <a:t>rights</a:t>
          </a:r>
          <a:endParaRPr lang="en-GB" sz="2800" dirty="0"/>
        </a:p>
      </dgm:t>
    </dgm:pt>
    <dgm:pt modelId="{71CFE650-EE99-4386-93F7-517F0BDBE6FC}" type="parTrans" cxnId="{F50B1B48-2A45-4EB6-94B3-A8F0C5ECBDF8}">
      <dgm:prSet/>
      <dgm:spPr/>
      <dgm:t>
        <a:bodyPr/>
        <a:lstStyle/>
        <a:p>
          <a:endParaRPr lang="en-GB"/>
        </a:p>
      </dgm:t>
    </dgm:pt>
    <dgm:pt modelId="{1E11167C-CDB9-4AA8-A4B7-448C301F9D0A}" type="sibTrans" cxnId="{F50B1B48-2A45-4EB6-94B3-A8F0C5ECBDF8}">
      <dgm:prSet/>
      <dgm:spPr/>
      <dgm:t>
        <a:bodyPr/>
        <a:lstStyle/>
        <a:p>
          <a:endParaRPr lang="en-GB"/>
        </a:p>
      </dgm:t>
    </dgm:pt>
    <dgm:pt modelId="{141B6424-A9B6-4B16-B59A-DACD481F0B2B}">
      <dgm:prSet phldrT="[Text]" custT="1"/>
      <dgm:spPr>
        <a:solidFill>
          <a:srgbClr val="99FF66">
            <a:alpha val="50000"/>
          </a:srgbClr>
        </a:solidFill>
      </dgm:spPr>
      <dgm:t>
        <a:bodyPr/>
        <a:lstStyle/>
        <a:p>
          <a:r>
            <a:rPr lang="sv-SE" sz="2400" dirty="0" err="1" smtClean="0"/>
            <a:t>Compa-nies</a:t>
          </a:r>
          <a:endParaRPr lang="en-GB" sz="2400" dirty="0"/>
        </a:p>
      </dgm:t>
    </dgm:pt>
    <dgm:pt modelId="{9C5C3ADE-829F-46B3-9390-5219380AA68E}" type="parTrans" cxnId="{174D2E3F-E412-4C66-B42D-3F8838D81D0D}">
      <dgm:prSet/>
      <dgm:spPr/>
      <dgm:t>
        <a:bodyPr/>
        <a:lstStyle/>
        <a:p>
          <a:endParaRPr lang="en-GB"/>
        </a:p>
      </dgm:t>
    </dgm:pt>
    <dgm:pt modelId="{598D2775-748D-4AD3-823E-3E05CE450B4E}" type="sibTrans" cxnId="{174D2E3F-E412-4C66-B42D-3F8838D81D0D}">
      <dgm:prSet/>
      <dgm:spPr/>
      <dgm:t>
        <a:bodyPr/>
        <a:lstStyle/>
        <a:p>
          <a:endParaRPr lang="en-GB"/>
        </a:p>
      </dgm:t>
    </dgm:pt>
    <dgm:pt modelId="{34C05D7E-EAC5-4D6C-8DC3-28DB4C0471E6}">
      <dgm:prSet phldrT="[Text]" custT="1"/>
      <dgm:spPr>
        <a:solidFill>
          <a:srgbClr val="99FF66">
            <a:alpha val="50000"/>
          </a:srgbClr>
        </a:solidFill>
      </dgm:spPr>
      <dgm:t>
        <a:bodyPr/>
        <a:lstStyle/>
        <a:p>
          <a:pPr>
            <a:spcAft>
              <a:spcPts val="0"/>
            </a:spcAft>
          </a:pPr>
          <a:r>
            <a:rPr lang="sv-SE" sz="2400" dirty="0" smtClean="0"/>
            <a:t>State</a:t>
          </a:r>
        </a:p>
      </dgm:t>
    </dgm:pt>
    <dgm:pt modelId="{850830A7-B56D-48AC-8828-29EDFF45B215}" type="parTrans" cxnId="{BC610E49-651A-4479-B8EC-BCCC41F8A293}">
      <dgm:prSet/>
      <dgm:spPr/>
      <dgm:t>
        <a:bodyPr/>
        <a:lstStyle/>
        <a:p>
          <a:endParaRPr lang="en-GB"/>
        </a:p>
      </dgm:t>
    </dgm:pt>
    <dgm:pt modelId="{2171F4D6-A3BE-45A5-9521-E51375475E84}" type="sibTrans" cxnId="{BC610E49-651A-4479-B8EC-BCCC41F8A293}">
      <dgm:prSet/>
      <dgm:spPr/>
      <dgm:t>
        <a:bodyPr/>
        <a:lstStyle/>
        <a:p>
          <a:endParaRPr lang="en-GB"/>
        </a:p>
      </dgm:t>
    </dgm:pt>
    <dgm:pt modelId="{8BA2DF60-6AD2-4898-AC73-50B430974192}">
      <dgm:prSet phldrT="[Text]" custT="1"/>
      <dgm:spPr>
        <a:solidFill>
          <a:srgbClr val="99FF66">
            <a:alpha val="50000"/>
          </a:srgbClr>
        </a:solidFill>
      </dgm:spPr>
      <dgm:t>
        <a:bodyPr/>
        <a:lstStyle/>
        <a:p>
          <a:r>
            <a:rPr lang="sv-SE" sz="2400" dirty="0" smtClean="0"/>
            <a:t>Unions</a:t>
          </a:r>
          <a:endParaRPr lang="en-GB" sz="2400" dirty="0"/>
        </a:p>
      </dgm:t>
    </dgm:pt>
    <dgm:pt modelId="{A5931CE6-5C6B-4011-851E-FA9EFEA6AA72}" type="parTrans" cxnId="{2C541DFA-AEA9-4007-878B-87CBF3597FD0}">
      <dgm:prSet/>
      <dgm:spPr/>
      <dgm:t>
        <a:bodyPr/>
        <a:lstStyle/>
        <a:p>
          <a:endParaRPr lang="en-GB"/>
        </a:p>
      </dgm:t>
    </dgm:pt>
    <dgm:pt modelId="{1F3AAB91-B18E-4E10-B50C-DFD8D3F115FD}" type="sibTrans" cxnId="{2C541DFA-AEA9-4007-878B-87CBF3597FD0}">
      <dgm:prSet/>
      <dgm:spPr/>
      <dgm:t>
        <a:bodyPr/>
        <a:lstStyle/>
        <a:p>
          <a:endParaRPr lang="en-GB"/>
        </a:p>
      </dgm:t>
    </dgm:pt>
    <dgm:pt modelId="{13A93169-22F2-490A-A27A-72AF3055C035}">
      <dgm:prSet phldrT="[Text]" custT="1"/>
      <dgm:spPr>
        <a:solidFill>
          <a:srgbClr val="99FF66">
            <a:alpha val="50000"/>
          </a:srgbClr>
        </a:solidFill>
      </dgm:spPr>
      <dgm:t>
        <a:bodyPr/>
        <a:lstStyle/>
        <a:p>
          <a:r>
            <a:rPr lang="sv-SE" sz="2400" dirty="0" smtClean="0"/>
            <a:t>NGOs</a:t>
          </a:r>
          <a:endParaRPr lang="en-GB" sz="2400" dirty="0"/>
        </a:p>
      </dgm:t>
    </dgm:pt>
    <dgm:pt modelId="{6C9AC11E-7B15-4A75-85BB-3A823E4E6317}" type="parTrans" cxnId="{75D9968E-C0E5-4712-AB16-FE5325B44DD4}">
      <dgm:prSet/>
      <dgm:spPr/>
      <dgm:t>
        <a:bodyPr/>
        <a:lstStyle/>
        <a:p>
          <a:endParaRPr lang="en-GB"/>
        </a:p>
      </dgm:t>
    </dgm:pt>
    <dgm:pt modelId="{0BC2AF01-4CA5-45C3-B453-5D0158BC6573}" type="sibTrans" cxnId="{75D9968E-C0E5-4712-AB16-FE5325B44DD4}">
      <dgm:prSet/>
      <dgm:spPr/>
      <dgm:t>
        <a:bodyPr/>
        <a:lstStyle/>
        <a:p>
          <a:endParaRPr lang="en-GB"/>
        </a:p>
      </dgm:t>
    </dgm:pt>
    <dgm:pt modelId="{FB1CD85D-1949-42E5-B897-132CC64C3874}">
      <dgm:prSet custT="1"/>
      <dgm:spPr>
        <a:solidFill>
          <a:srgbClr val="99FF66">
            <a:alpha val="50000"/>
          </a:srgbClr>
        </a:solidFill>
      </dgm:spPr>
      <dgm:t>
        <a:bodyPr/>
        <a:lstStyle/>
        <a:p>
          <a:r>
            <a:rPr lang="sv-SE" sz="2400" dirty="0" err="1" smtClean="0"/>
            <a:t>Munici-pality</a:t>
          </a:r>
          <a:endParaRPr lang="en-GB" sz="2400" dirty="0"/>
        </a:p>
      </dgm:t>
    </dgm:pt>
    <dgm:pt modelId="{3DBD1F05-1748-4117-AAB6-81C6309BE386}" type="parTrans" cxnId="{B6912D35-50DD-45A2-8996-7E80B2BAC8B9}">
      <dgm:prSet/>
      <dgm:spPr/>
      <dgm:t>
        <a:bodyPr/>
        <a:lstStyle/>
        <a:p>
          <a:endParaRPr lang="en-GB"/>
        </a:p>
      </dgm:t>
    </dgm:pt>
    <dgm:pt modelId="{50E1DC19-708D-44A1-AFAE-A5D2651B0E3A}" type="sibTrans" cxnId="{B6912D35-50DD-45A2-8996-7E80B2BAC8B9}">
      <dgm:prSet/>
      <dgm:spPr/>
      <dgm:t>
        <a:bodyPr/>
        <a:lstStyle/>
        <a:p>
          <a:endParaRPr lang="en-GB"/>
        </a:p>
      </dgm:t>
    </dgm:pt>
    <dgm:pt modelId="{2A04231C-85D0-4D8C-9D78-74367EB348D4}">
      <dgm:prSet custT="1"/>
      <dgm:spPr>
        <a:solidFill>
          <a:srgbClr val="99FF66">
            <a:alpha val="50000"/>
          </a:srgbClr>
        </a:solidFill>
      </dgm:spPr>
      <dgm:t>
        <a:bodyPr/>
        <a:lstStyle/>
        <a:p>
          <a:r>
            <a:rPr lang="sv-SE" sz="2400" dirty="0" smtClean="0"/>
            <a:t>Region</a:t>
          </a:r>
          <a:endParaRPr lang="en-GB" sz="2400" dirty="0"/>
        </a:p>
      </dgm:t>
    </dgm:pt>
    <dgm:pt modelId="{8BB2AEB1-B384-4CEE-93FE-1FF12ADA459E}" type="parTrans" cxnId="{65719562-7FB8-4635-A929-1347B5753213}">
      <dgm:prSet/>
      <dgm:spPr/>
      <dgm:t>
        <a:bodyPr/>
        <a:lstStyle/>
        <a:p>
          <a:endParaRPr lang="en-GB"/>
        </a:p>
      </dgm:t>
    </dgm:pt>
    <dgm:pt modelId="{47350E3D-CC4D-4846-B6D1-4CCAE1FB314B}" type="sibTrans" cxnId="{65719562-7FB8-4635-A929-1347B5753213}">
      <dgm:prSet/>
      <dgm:spPr/>
      <dgm:t>
        <a:bodyPr/>
        <a:lstStyle/>
        <a:p>
          <a:endParaRPr lang="en-GB"/>
        </a:p>
      </dgm:t>
    </dgm:pt>
    <dgm:pt modelId="{1B9505AB-B48D-46FE-85B0-30670F8947E6}" type="pres">
      <dgm:prSet presAssocID="{69E42F59-8E53-4432-BC2E-FD57153DDB2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EE42B68-2CE9-414A-A958-5EDF07727121}" type="pres">
      <dgm:prSet presAssocID="{69E42F59-8E53-4432-BC2E-FD57153DDB25}" presName="radial" presStyleCnt="0">
        <dgm:presLayoutVars>
          <dgm:animLvl val="ctr"/>
        </dgm:presLayoutVars>
      </dgm:prSet>
      <dgm:spPr/>
    </dgm:pt>
    <dgm:pt modelId="{EF0F6BAD-EC48-4848-B9D7-E80BA7CB1F97}" type="pres">
      <dgm:prSet presAssocID="{0A2B5185-0215-4873-BFCF-324762DE1E2F}" presName="centerShape" presStyleLbl="vennNode1" presStyleIdx="0" presStyleCnt="7" custLinFactNeighborY="425"/>
      <dgm:spPr/>
      <dgm:t>
        <a:bodyPr/>
        <a:lstStyle/>
        <a:p>
          <a:endParaRPr lang="en-GB"/>
        </a:p>
      </dgm:t>
    </dgm:pt>
    <dgm:pt modelId="{874E270A-058A-4AF8-A40B-4FB913482329}" type="pres">
      <dgm:prSet presAssocID="{141B6424-A9B6-4B16-B59A-DACD481F0B2B}" presName="node" presStyleLbl="vennNode1" presStyleIdx="1" presStyleCnt="7" custScaleX="110132" custScaleY="1030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04C7628-D040-4F39-BA78-61C3D04CFFAF}" type="pres">
      <dgm:prSet presAssocID="{34C05D7E-EAC5-4D6C-8DC3-28DB4C0471E6}" presName="node" presStyleLbl="vennNode1" presStyleIdx="2" presStyleCnt="7" custScaleX="117946" custScaleY="11941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CA26AE-59FF-4328-B0CA-00B802A35A77}" type="pres">
      <dgm:prSet presAssocID="{8BA2DF60-6AD2-4898-AC73-50B430974192}" presName="node" presStyleLbl="vennNode1" presStyleIdx="3" presStyleCnt="7" custScaleX="128867" custScaleY="11932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FD4431-23E6-4C3E-92FF-6A04E56486AE}" type="pres">
      <dgm:prSet presAssocID="{FB1CD85D-1949-42E5-B897-132CC64C3874}" presName="node" presStyleLbl="vennNode1" presStyleIdx="4" presStyleCnt="7" custScaleX="1123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AEF7AE-2FC8-4739-9FDA-F2A42DE9A486}" type="pres">
      <dgm:prSet presAssocID="{13A93169-22F2-490A-A27A-72AF3055C035}" presName="node" presStyleLbl="vennNode1" presStyleIdx="5" presStyleCnt="7" custFlipHor="1" custScaleX="110230" custScaleY="99226" custRadScaleRad="103243" custRadScaleInc="-8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16D495-5919-44AF-B96B-8391FB2C810A}" type="pres">
      <dgm:prSet presAssocID="{2A04231C-85D0-4D8C-9D78-74367EB348D4}" presName="node" presStyleLbl="vennNode1" presStyleIdx="6" presStyleCnt="7" custScaleX="105744" custScaleY="1079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50B1B48-2A45-4EB6-94B3-A8F0C5ECBDF8}" srcId="{69E42F59-8E53-4432-BC2E-FD57153DDB25}" destId="{0A2B5185-0215-4873-BFCF-324762DE1E2F}" srcOrd="0" destOrd="0" parTransId="{71CFE650-EE99-4386-93F7-517F0BDBE6FC}" sibTransId="{1E11167C-CDB9-4AA8-A4B7-448C301F9D0A}"/>
    <dgm:cxn modelId="{4D5E9C77-28B0-4BB9-BC8C-4466275ED96E}" type="presOf" srcId="{0A2B5185-0215-4873-BFCF-324762DE1E2F}" destId="{EF0F6BAD-EC48-4848-B9D7-E80BA7CB1F97}" srcOrd="0" destOrd="0" presId="urn:microsoft.com/office/officeart/2005/8/layout/radial3"/>
    <dgm:cxn modelId="{BC610E49-651A-4479-B8EC-BCCC41F8A293}" srcId="{0A2B5185-0215-4873-BFCF-324762DE1E2F}" destId="{34C05D7E-EAC5-4D6C-8DC3-28DB4C0471E6}" srcOrd="1" destOrd="0" parTransId="{850830A7-B56D-48AC-8828-29EDFF45B215}" sibTransId="{2171F4D6-A3BE-45A5-9521-E51375475E84}"/>
    <dgm:cxn modelId="{2C541DFA-AEA9-4007-878B-87CBF3597FD0}" srcId="{0A2B5185-0215-4873-BFCF-324762DE1E2F}" destId="{8BA2DF60-6AD2-4898-AC73-50B430974192}" srcOrd="2" destOrd="0" parTransId="{A5931CE6-5C6B-4011-851E-FA9EFEA6AA72}" sibTransId="{1F3AAB91-B18E-4E10-B50C-DFD8D3F115FD}"/>
    <dgm:cxn modelId="{AF66D9B4-0989-494B-A087-B15B350F0EE1}" type="presOf" srcId="{8BA2DF60-6AD2-4898-AC73-50B430974192}" destId="{CDCA26AE-59FF-4328-B0CA-00B802A35A77}" srcOrd="0" destOrd="0" presId="urn:microsoft.com/office/officeart/2005/8/layout/radial3"/>
    <dgm:cxn modelId="{174D2E3F-E412-4C66-B42D-3F8838D81D0D}" srcId="{0A2B5185-0215-4873-BFCF-324762DE1E2F}" destId="{141B6424-A9B6-4B16-B59A-DACD481F0B2B}" srcOrd="0" destOrd="0" parTransId="{9C5C3ADE-829F-46B3-9390-5219380AA68E}" sibTransId="{598D2775-748D-4AD3-823E-3E05CE450B4E}"/>
    <dgm:cxn modelId="{B6912D35-50DD-45A2-8996-7E80B2BAC8B9}" srcId="{0A2B5185-0215-4873-BFCF-324762DE1E2F}" destId="{FB1CD85D-1949-42E5-B897-132CC64C3874}" srcOrd="3" destOrd="0" parTransId="{3DBD1F05-1748-4117-AAB6-81C6309BE386}" sibTransId="{50E1DC19-708D-44A1-AFAE-A5D2651B0E3A}"/>
    <dgm:cxn modelId="{9B70D6EC-DCBB-4BBD-9B78-C6DB9482B0C3}" type="presOf" srcId="{141B6424-A9B6-4B16-B59A-DACD481F0B2B}" destId="{874E270A-058A-4AF8-A40B-4FB913482329}" srcOrd="0" destOrd="0" presId="urn:microsoft.com/office/officeart/2005/8/layout/radial3"/>
    <dgm:cxn modelId="{65719562-7FB8-4635-A929-1347B5753213}" srcId="{0A2B5185-0215-4873-BFCF-324762DE1E2F}" destId="{2A04231C-85D0-4D8C-9D78-74367EB348D4}" srcOrd="5" destOrd="0" parTransId="{8BB2AEB1-B384-4CEE-93FE-1FF12ADA459E}" sibTransId="{47350E3D-CC4D-4846-B6D1-4CCAE1FB314B}"/>
    <dgm:cxn modelId="{2B28C277-6880-436C-B0BD-630CA909E691}" type="presOf" srcId="{FB1CD85D-1949-42E5-B897-132CC64C3874}" destId="{E7FD4431-23E6-4C3E-92FF-6A04E56486AE}" srcOrd="0" destOrd="0" presId="urn:microsoft.com/office/officeart/2005/8/layout/radial3"/>
    <dgm:cxn modelId="{75D9968E-C0E5-4712-AB16-FE5325B44DD4}" srcId="{0A2B5185-0215-4873-BFCF-324762DE1E2F}" destId="{13A93169-22F2-490A-A27A-72AF3055C035}" srcOrd="4" destOrd="0" parTransId="{6C9AC11E-7B15-4A75-85BB-3A823E4E6317}" sibTransId="{0BC2AF01-4CA5-45C3-B453-5D0158BC6573}"/>
    <dgm:cxn modelId="{EB1D1C67-FA2C-4DF2-87D0-013FC48B28D4}" type="presOf" srcId="{69E42F59-8E53-4432-BC2E-FD57153DDB25}" destId="{1B9505AB-B48D-46FE-85B0-30670F8947E6}" srcOrd="0" destOrd="0" presId="urn:microsoft.com/office/officeart/2005/8/layout/radial3"/>
    <dgm:cxn modelId="{94647655-75DC-4EDA-BD31-ED27D730F8E0}" type="presOf" srcId="{34C05D7E-EAC5-4D6C-8DC3-28DB4C0471E6}" destId="{A04C7628-D040-4F39-BA78-61C3D04CFFAF}" srcOrd="0" destOrd="0" presId="urn:microsoft.com/office/officeart/2005/8/layout/radial3"/>
    <dgm:cxn modelId="{E7F93180-3C9A-469D-85EB-9ADF2A840ACC}" type="presOf" srcId="{13A93169-22F2-490A-A27A-72AF3055C035}" destId="{69AEF7AE-2FC8-4739-9FDA-F2A42DE9A486}" srcOrd="0" destOrd="0" presId="urn:microsoft.com/office/officeart/2005/8/layout/radial3"/>
    <dgm:cxn modelId="{64BA332A-D00D-49B3-B2FA-DB86C9783C28}" type="presOf" srcId="{2A04231C-85D0-4D8C-9D78-74367EB348D4}" destId="{2D16D495-5919-44AF-B96B-8391FB2C810A}" srcOrd="0" destOrd="0" presId="urn:microsoft.com/office/officeart/2005/8/layout/radial3"/>
    <dgm:cxn modelId="{FED7460B-D186-4795-B3BA-31F86225635A}" type="presParOf" srcId="{1B9505AB-B48D-46FE-85B0-30670F8947E6}" destId="{0EE42B68-2CE9-414A-A958-5EDF07727121}" srcOrd="0" destOrd="0" presId="urn:microsoft.com/office/officeart/2005/8/layout/radial3"/>
    <dgm:cxn modelId="{09EB9735-952A-4BE3-843E-D951CEA08EC7}" type="presParOf" srcId="{0EE42B68-2CE9-414A-A958-5EDF07727121}" destId="{EF0F6BAD-EC48-4848-B9D7-E80BA7CB1F97}" srcOrd="0" destOrd="0" presId="urn:microsoft.com/office/officeart/2005/8/layout/radial3"/>
    <dgm:cxn modelId="{E1AA4B2A-F316-41DC-AE46-7A02A2738FD7}" type="presParOf" srcId="{0EE42B68-2CE9-414A-A958-5EDF07727121}" destId="{874E270A-058A-4AF8-A40B-4FB913482329}" srcOrd="1" destOrd="0" presId="urn:microsoft.com/office/officeart/2005/8/layout/radial3"/>
    <dgm:cxn modelId="{2265046D-1126-4105-9911-FB4E0FFDF1E7}" type="presParOf" srcId="{0EE42B68-2CE9-414A-A958-5EDF07727121}" destId="{A04C7628-D040-4F39-BA78-61C3D04CFFAF}" srcOrd="2" destOrd="0" presId="urn:microsoft.com/office/officeart/2005/8/layout/radial3"/>
    <dgm:cxn modelId="{B6B99770-A1F5-4F94-A68F-AB8AA33CCA50}" type="presParOf" srcId="{0EE42B68-2CE9-414A-A958-5EDF07727121}" destId="{CDCA26AE-59FF-4328-B0CA-00B802A35A77}" srcOrd="3" destOrd="0" presId="urn:microsoft.com/office/officeart/2005/8/layout/radial3"/>
    <dgm:cxn modelId="{7655C754-21F1-4BA3-BC69-A547FE7F48B9}" type="presParOf" srcId="{0EE42B68-2CE9-414A-A958-5EDF07727121}" destId="{E7FD4431-23E6-4C3E-92FF-6A04E56486AE}" srcOrd="4" destOrd="0" presId="urn:microsoft.com/office/officeart/2005/8/layout/radial3"/>
    <dgm:cxn modelId="{F0BBE04C-340E-4200-83B2-863DF17BBBA1}" type="presParOf" srcId="{0EE42B68-2CE9-414A-A958-5EDF07727121}" destId="{69AEF7AE-2FC8-4739-9FDA-F2A42DE9A486}" srcOrd="5" destOrd="0" presId="urn:microsoft.com/office/officeart/2005/8/layout/radial3"/>
    <dgm:cxn modelId="{4C56D460-478F-4B06-9D42-F44688EFA748}" type="presParOf" srcId="{0EE42B68-2CE9-414A-A958-5EDF07727121}" destId="{2D16D495-5919-44AF-B96B-8391FB2C810A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E17E2-8667-4562-AACE-5FDAC5222FA6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BD97D-AB1F-46CD-8567-F8B282B8A47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8568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12133-97AE-5D4E-AC79-F2CEB21324D7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31B32-09D5-504D-ACE7-DE97418C8D0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288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17466" indent="-275949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03795" indent="-220759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545312" indent="-220759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1986830" indent="-220759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428347" indent="-22075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869865" indent="-22075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311383" indent="-22075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752900" indent="-22075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fld id="{8FD256C3-A1D5-4EAD-8951-C4D2BBF00234}" type="slidenum">
              <a:rPr lang="sv-SE" sz="1100">
                <a:latin typeface="Arial" pitchFamily="34" charset="0"/>
              </a:rPr>
              <a:pPr eaLnBrk="1" hangingPunct="1"/>
              <a:t>1</a:t>
            </a:fld>
            <a:endParaRPr lang="sv-SE" sz="1100">
              <a:latin typeface="Arial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v-SE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22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Olika myndigheter olika tyngdpunkt på</a:t>
            </a:r>
            <a:r>
              <a:rPr lang="sv-SE" baseline="0" dirty="0" smtClean="0"/>
              <a:t> olika delar.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AD593-ECE7-48B6-8D6A-93A06F1AF093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3271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Ringa in mittentext – målet</a:t>
            </a:r>
            <a:r>
              <a:rPr lang="sv-SE" baseline="0" dirty="0" smtClean="0"/>
              <a:t> för verksamheten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CAD593-ECE7-48B6-8D6A-93A06F1AF093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0937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Röd diskrimineringslagen, svart</a:t>
            </a:r>
            <a:r>
              <a:rPr lang="sv-SE" baseline="0" dirty="0" smtClean="0"/>
              <a:t> –andra mål</a:t>
            </a:r>
          </a:p>
          <a:p>
            <a:endParaRPr lang="sv-SE" baseline="0" dirty="0" smtClean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31B32-09D5-504D-ACE7-DE97418C8D08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3446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Röd diskrimineringslagen, svart</a:t>
            </a:r>
            <a:r>
              <a:rPr lang="sv-SE" baseline="0" dirty="0" smtClean="0"/>
              <a:t> –andra mål</a:t>
            </a:r>
          </a:p>
          <a:p>
            <a:endParaRPr lang="sv-SE" baseline="0" dirty="0" smtClean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31B32-09D5-504D-ACE7-DE97418C8D08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0821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58180" indent="-291608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66432" indent="-233286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33004" indent="-233286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99577" indent="-233286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66149" indent="-233286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3032722" indent="-233286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99295" indent="-233286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965867" indent="-233286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fld id="{380359AA-BE8F-46C6-85A4-70E8EAF51F13}" type="slidenum">
              <a:rPr lang="en-US" sz="1200">
                <a:latin typeface="Arial" pitchFamily="34" charset="0"/>
                <a:ea typeface="ヒラギノ角ゴ Pro W3"/>
                <a:cs typeface="ヒラギノ角ゴ Pro W3"/>
              </a:rPr>
              <a:pPr eaLnBrk="1" hangingPunct="1"/>
              <a:t>16</a:t>
            </a:fld>
            <a:endParaRPr lang="en-US" sz="120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427" indent="-228427"/>
            <a:endParaRPr lang="en-GB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710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131B32-09D5-504D-ACE7-DE97418C8D08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174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3224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159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91730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827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40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64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296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218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098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428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7303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0E17F-A09D-3E47-A98F-874306EF6F02}" type="datetimeFigureOut">
              <a:rPr lang="sv-SE" smtClean="0"/>
              <a:t>2015-08-09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775D8-AC40-C643-B9F4-EB89509F3B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184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cd.coe.int/ViewDoc.jsp?id=2176895&amp;Site=Congres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7749" y="2636912"/>
            <a:ext cx="7795999" cy="10081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r">
              <a:spcBef>
                <a:spcPts val="600"/>
              </a:spcBef>
            </a:pPr>
            <a:r>
              <a:rPr lang="sv-SE" sz="3600" b="1" dirty="0" smtClean="0">
                <a:solidFill>
                  <a:srgbClr val="276F35"/>
                </a:solidFill>
              </a:rPr>
              <a:t/>
            </a:r>
            <a:br>
              <a:rPr lang="sv-SE" sz="3600" b="1" dirty="0" smtClean="0">
                <a:solidFill>
                  <a:srgbClr val="276F35"/>
                </a:solidFill>
              </a:rPr>
            </a:br>
            <a:r>
              <a:rPr lang="sv-SE" sz="3600" b="1" dirty="0" smtClean="0">
                <a:solidFill>
                  <a:srgbClr val="276F35"/>
                </a:solidFill>
              </a:rPr>
              <a:t> </a:t>
            </a:r>
            <a:br>
              <a:rPr lang="sv-SE" sz="3600" b="1" dirty="0" smtClean="0">
                <a:solidFill>
                  <a:srgbClr val="276F35"/>
                </a:solidFill>
              </a:rPr>
            </a:br>
            <a:r>
              <a:rPr lang="sv-SE" sz="3600" b="1" dirty="0" err="1" smtClean="0">
                <a:solidFill>
                  <a:srgbClr val="276F35"/>
                </a:solidFill>
              </a:rPr>
              <a:t>How</a:t>
            </a:r>
            <a:r>
              <a:rPr lang="sv-SE" sz="3600" b="1" dirty="0" smtClean="0">
                <a:solidFill>
                  <a:srgbClr val="276F35"/>
                </a:solidFill>
              </a:rPr>
              <a:t> do </a:t>
            </a:r>
            <a:r>
              <a:rPr lang="sv-SE" sz="3600" b="1" dirty="0" err="1" smtClean="0">
                <a:solidFill>
                  <a:srgbClr val="276F35"/>
                </a:solidFill>
              </a:rPr>
              <a:t>we</a:t>
            </a:r>
            <a:r>
              <a:rPr lang="sv-SE" sz="3600" b="1" dirty="0" smtClean="0">
                <a:solidFill>
                  <a:srgbClr val="276F35"/>
                </a:solidFill>
              </a:rPr>
              <a:t> </a:t>
            </a:r>
            <a:r>
              <a:rPr lang="sv-SE" sz="3600" b="1" dirty="0" err="1" smtClean="0">
                <a:solidFill>
                  <a:srgbClr val="276F35"/>
                </a:solidFill>
              </a:rPr>
              <a:t>move</a:t>
            </a:r>
            <a:r>
              <a:rPr lang="sv-SE" sz="3600" b="1" dirty="0" smtClean="0">
                <a:solidFill>
                  <a:srgbClr val="276F35"/>
                </a:solidFill>
              </a:rPr>
              <a:t> human </a:t>
            </a:r>
            <a:r>
              <a:rPr lang="sv-SE" sz="3600" b="1" dirty="0" err="1" smtClean="0">
                <a:solidFill>
                  <a:srgbClr val="276F35"/>
                </a:solidFill>
              </a:rPr>
              <a:t>rights</a:t>
            </a:r>
            <a:r>
              <a:rPr lang="sv-SE" sz="3600" b="1" dirty="0" smtClean="0">
                <a:solidFill>
                  <a:srgbClr val="276F35"/>
                </a:solidFill>
              </a:rPr>
              <a:t> </a:t>
            </a:r>
            <a:br>
              <a:rPr lang="sv-SE" sz="3600" b="1" dirty="0" smtClean="0">
                <a:solidFill>
                  <a:srgbClr val="276F35"/>
                </a:solidFill>
              </a:rPr>
            </a:br>
            <a:r>
              <a:rPr lang="sv-SE" sz="3600" b="1" dirty="0" err="1" smtClean="0">
                <a:solidFill>
                  <a:srgbClr val="276F35"/>
                </a:solidFill>
              </a:rPr>
              <a:t>into</a:t>
            </a:r>
            <a:r>
              <a:rPr lang="sv-SE" sz="3600" b="1" dirty="0" smtClean="0">
                <a:solidFill>
                  <a:srgbClr val="276F35"/>
                </a:solidFill>
              </a:rPr>
              <a:t> </a:t>
            </a:r>
            <a:r>
              <a:rPr lang="sv-SE" sz="3600" b="1" dirty="0" err="1" smtClean="0">
                <a:solidFill>
                  <a:srgbClr val="276F35"/>
                </a:solidFill>
              </a:rPr>
              <a:t>daily</a:t>
            </a:r>
            <a:r>
              <a:rPr lang="sv-SE" sz="3600" b="1" dirty="0" smtClean="0">
                <a:solidFill>
                  <a:srgbClr val="276F35"/>
                </a:solidFill>
              </a:rPr>
              <a:t> </a:t>
            </a:r>
            <a:r>
              <a:rPr lang="sv-SE" sz="3600" b="1" dirty="0" err="1" smtClean="0">
                <a:solidFill>
                  <a:srgbClr val="276F35"/>
                </a:solidFill>
              </a:rPr>
              <a:t>practice</a:t>
            </a:r>
            <a:r>
              <a:rPr lang="sv-SE" sz="3600" b="1" dirty="0" smtClean="0">
                <a:solidFill>
                  <a:srgbClr val="276F35"/>
                </a:solidFill>
              </a:rPr>
              <a:t>?</a:t>
            </a:r>
            <a:br>
              <a:rPr lang="sv-SE" sz="3600" b="1" dirty="0" smtClean="0">
                <a:solidFill>
                  <a:srgbClr val="276F35"/>
                </a:solidFill>
              </a:rPr>
            </a:br>
            <a:r>
              <a:rPr lang="sv-SE" sz="3600" b="1" dirty="0" smtClean="0">
                <a:solidFill>
                  <a:srgbClr val="276F35"/>
                </a:solidFill>
              </a:rPr>
              <a:t/>
            </a:r>
            <a:br>
              <a:rPr lang="sv-SE" sz="3600" b="1" dirty="0" smtClean="0">
                <a:solidFill>
                  <a:srgbClr val="276F35"/>
                </a:solidFill>
              </a:rPr>
            </a:br>
            <a:r>
              <a:rPr lang="sv-SE" sz="3600" b="1" dirty="0" smtClean="0">
                <a:solidFill>
                  <a:srgbClr val="276F35"/>
                </a:solidFill>
              </a:rPr>
              <a:t/>
            </a:r>
            <a:br>
              <a:rPr lang="sv-SE" sz="3600" b="1" dirty="0" smtClean="0">
                <a:solidFill>
                  <a:srgbClr val="276F35"/>
                </a:solidFill>
              </a:rPr>
            </a:br>
            <a:endParaRPr lang="sv-SE" sz="3600" b="1" dirty="0" smtClean="0">
              <a:solidFill>
                <a:srgbClr val="276F35"/>
              </a:solidFill>
            </a:endParaRPr>
          </a:p>
        </p:txBody>
      </p:sp>
      <p:pic>
        <p:nvPicPr>
          <p:cNvPr id="6" name="Bildobjekt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877" y="6059904"/>
            <a:ext cx="1581546" cy="585917"/>
          </a:xfrm>
          <a:prstGeom prst="rect">
            <a:avLst/>
          </a:prstGeom>
        </p:spPr>
      </p:pic>
      <p:pic>
        <p:nvPicPr>
          <p:cNvPr id="4" name="Picture 5" descr="C:\Users\Elisabeth\Desktop\Från universitetet\Privat\Nika Bilder\Korten, då 03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553"/>
          <a:stretch/>
        </p:blipFill>
        <p:spPr bwMode="auto">
          <a:xfrm>
            <a:off x="493835" y="1448416"/>
            <a:ext cx="473319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ruta 1"/>
          <p:cNvSpPr txBox="1"/>
          <p:nvPr/>
        </p:nvSpPr>
        <p:spPr>
          <a:xfrm>
            <a:off x="5117124" y="4747840"/>
            <a:ext cx="36576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2400" b="1" dirty="0" smtClean="0">
                <a:solidFill>
                  <a:srgbClr val="0C6047"/>
                </a:solidFill>
              </a:rPr>
              <a:t>Elisabeth Abiri</a:t>
            </a:r>
          </a:p>
          <a:p>
            <a:pPr algn="r"/>
            <a:endParaRPr lang="sv-SE" sz="900" dirty="0" smtClean="0"/>
          </a:p>
          <a:p>
            <a:pPr algn="r"/>
            <a:r>
              <a:rPr lang="sv-SE" sz="2400" dirty="0"/>
              <a:t>e</a:t>
            </a:r>
            <a:r>
              <a:rPr lang="sv-SE" sz="2400" dirty="0" smtClean="0"/>
              <a:t>lisabeth.abiri@emerga.se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339900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33083747"/>
              </p:ext>
            </p:extLst>
          </p:nvPr>
        </p:nvGraphicFramePr>
        <p:xfrm>
          <a:off x="580292" y="597877"/>
          <a:ext cx="7877907" cy="5732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Bildobjekt 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52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362" y="188640"/>
            <a:ext cx="7993063" cy="895350"/>
          </a:xfrm>
        </p:spPr>
        <p:txBody>
          <a:bodyPr/>
          <a:lstStyle/>
          <a:p>
            <a:pPr eaLnBrk="1" hangingPunct="1">
              <a:defRPr/>
            </a:pPr>
            <a:r>
              <a:rPr lang="sv-SE" sz="2800" b="1" dirty="0" smtClean="0">
                <a:solidFill>
                  <a:schemeClr val="tx1"/>
                </a:solidFill>
              </a:rPr>
              <a:t>For a </a:t>
            </a:r>
            <a:r>
              <a:rPr lang="sv-SE" sz="2800" b="1" dirty="0" err="1" smtClean="0">
                <a:solidFill>
                  <a:schemeClr val="tx1"/>
                </a:solidFill>
              </a:rPr>
              <a:t>sustainable</a:t>
            </a:r>
            <a:r>
              <a:rPr lang="sv-SE" sz="2800" b="1" dirty="0" smtClean="0">
                <a:solidFill>
                  <a:schemeClr val="tx1"/>
                </a:solidFill>
              </a:rPr>
              <a:t> system for human </a:t>
            </a:r>
            <a:r>
              <a:rPr lang="sv-SE" sz="2800" b="1" dirty="0" err="1" smtClean="0">
                <a:solidFill>
                  <a:schemeClr val="tx1"/>
                </a:solidFill>
              </a:rPr>
              <a:t>rights</a:t>
            </a:r>
            <a:endParaRPr lang="sv-SE" sz="2800" b="1" dirty="0" smtClean="0">
              <a:solidFill>
                <a:schemeClr val="tx1"/>
              </a:solidFill>
            </a:endParaRP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6694" y="601235"/>
            <a:ext cx="7848872" cy="1366097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sv-SE" sz="2800" dirty="0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sv-SE" sz="2800" b="1" dirty="0" err="1" smtClean="0">
                <a:solidFill>
                  <a:srgbClr val="008000"/>
                </a:solidFill>
              </a:rPr>
              <a:t>Everyone</a:t>
            </a:r>
            <a:r>
              <a:rPr lang="sv-SE" sz="2800" b="1" dirty="0" smtClean="0">
                <a:solidFill>
                  <a:srgbClr val="008000"/>
                </a:solidFill>
              </a:rPr>
              <a:t> has the </a:t>
            </a:r>
            <a:r>
              <a:rPr lang="sv-SE" sz="2800" b="1" dirty="0" err="1" smtClean="0">
                <a:solidFill>
                  <a:srgbClr val="008000"/>
                </a:solidFill>
              </a:rPr>
              <a:t>possibility</a:t>
            </a:r>
            <a:r>
              <a:rPr lang="sv-SE" sz="2800" b="1" dirty="0" smtClean="0">
                <a:solidFill>
                  <a:srgbClr val="008000"/>
                </a:solidFill>
              </a:rPr>
              <a:t> to </a:t>
            </a:r>
            <a:r>
              <a:rPr lang="sv-SE" sz="2800" b="1" dirty="0" err="1" smtClean="0">
                <a:solidFill>
                  <a:srgbClr val="008000"/>
                </a:solidFill>
              </a:rPr>
              <a:t>enjoy</a:t>
            </a:r>
            <a:r>
              <a:rPr lang="sv-SE" sz="2800" b="1" dirty="0" smtClean="0">
                <a:solidFill>
                  <a:srgbClr val="008000"/>
                </a:solidFill>
              </a:rPr>
              <a:t> all </a:t>
            </a:r>
            <a:r>
              <a:rPr lang="sv-SE" sz="2800" b="1" dirty="0" err="1" smtClean="0">
                <a:solidFill>
                  <a:srgbClr val="008000"/>
                </a:solidFill>
              </a:rPr>
              <a:t>their</a:t>
            </a:r>
            <a:r>
              <a:rPr lang="sv-SE" sz="2800" b="1" dirty="0" smtClean="0">
                <a:solidFill>
                  <a:srgbClr val="008000"/>
                </a:solidFill>
              </a:rPr>
              <a:t> human </a:t>
            </a:r>
            <a:r>
              <a:rPr lang="sv-SE" sz="2800" b="1" dirty="0" err="1" smtClean="0">
                <a:solidFill>
                  <a:srgbClr val="008000"/>
                </a:solidFill>
              </a:rPr>
              <a:t>rights</a:t>
            </a:r>
            <a:r>
              <a:rPr lang="sv-SE" sz="2800" b="1" dirty="0" smtClean="0">
                <a:solidFill>
                  <a:srgbClr val="008000"/>
                </a:solidFill>
              </a:rPr>
              <a:t>.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sv-SE" sz="2800" b="1" dirty="0" smtClean="0">
                <a:solidFill>
                  <a:srgbClr val="276F35"/>
                </a:solidFill>
                <a:latin typeface="Arial" charset="0"/>
              </a:rPr>
              <a:t>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sv-SE" sz="2800" b="1" dirty="0">
              <a:solidFill>
                <a:srgbClr val="276F35"/>
              </a:solidFill>
              <a:latin typeface="Arial" charset="0"/>
            </a:endParaRPr>
          </a:p>
          <a:p>
            <a:pPr marL="0" indent="0" eaLnBrk="1" hangingPunct="1">
              <a:defRPr/>
            </a:pPr>
            <a:endParaRPr lang="sv-SE" sz="2800" dirty="0">
              <a:latin typeface="Arial" charset="0"/>
            </a:endParaRPr>
          </a:p>
          <a:p>
            <a:pPr marL="0" indent="0" eaLnBrk="1" hangingPunct="1">
              <a:defRPr/>
            </a:pPr>
            <a:endParaRPr lang="sv-SE" sz="2800" dirty="0">
              <a:latin typeface="Arial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556956" y="3686123"/>
            <a:ext cx="78686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endParaRPr lang="sv-SE" sz="2800" dirty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Everyone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, </a:t>
            </a:r>
            <a:r>
              <a:rPr lang="sv-SE" sz="2800" dirty="0" err="1" smtClean="0">
                <a:latin typeface="+mj-lt"/>
              </a:rPr>
              <a:t>who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are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executing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power</a:t>
            </a:r>
            <a:r>
              <a:rPr lang="sv-SE" sz="2800" dirty="0" smtClean="0">
                <a:latin typeface="+mj-lt"/>
              </a:rPr>
              <a:t> has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knowledge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800" dirty="0" smtClean="0">
                <a:latin typeface="+mj-lt"/>
              </a:rPr>
              <a:t>and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awareness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of</a:t>
            </a:r>
            <a:r>
              <a:rPr lang="sv-SE" sz="2800" dirty="0" smtClean="0">
                <a:latin typeface="+mj-lt"/>
              </a:rPr>
              <a:t> the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responsibilities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they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have</a:t>
            </a:r>
            <a:r>
              <a:rPr lang="sv-SE" sz="2800" dirty="0" smtClean="0">
                <a:latin typeface="+mj-lt"/>
              </a:rPr>
              <a:t> for human </a:t>
            </a:r>
            <a:r>
              <a:rPr lang="sv-SE" sz="2800" dirty="0" err="1" smtClean="0">
                <a:latin typeface="+mj-lt"/>
              </a:rPr>
              <a:t>rights</a:t>
            </a:r>
            <a:r>
              <a:rPr lang="sv-SE" sz="2800" dirty="0" smtClean="0">
                <a:latin typeface="+mj-lt"/>
              </a:rPr>
              <a:t>.</a:t>
            </a:r>
            <a:endParaRPr lang="sv-SE" sz="2800" dirty="0">
              <a:latin typeface="+mj-lt"/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546795" y="2374873"/>
            <a:ext cx="8249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 err="1" smtClean="0">
                <a:solidFill>
                  <a:srgbClr val="276F35"/>
                </a:solidFill>
              </a:rPr>
              <a:t>Everyone</a:t>
            </a:r>
            <a:r>
              <a:rPr lang="sv-SE" sz="2800" b="1" dirty="0" smtClean="0">
                <a:solidFill>
                  <a:srgbClr val="276F35"/>
                </a:solidFill>
              </a:rPr>
              <a:t> </a:t>
            </a:r>
            <a:r>
              <a:rPr lang="sv-SE" sz="2800" dirty="0" smtClean="0"/>
              <a:t>has </a:t>
            </a:r>
            <a:r>
              <a:rPr lang="sv-SE" sz="2800" b="1" dirty="0" err="1" smtClean="0">
                <a:solidFill>
                  <a:srgbClr val="276F35"/>
                </a:solidFill>
              </a:rPr>
              <a:t>knowledge</a:t>
            </a:r>
            <a:r>
              <a:rPr lang="sv-SE" sz="2800" b="1" dirty="0" smtClean="0">
                <a:solidFill>
                  <a:srgbClr val="276F35"/>
                </a:solidFill>
              </a:rPr>
              <a:t> </a:t>
            </a:r>
            <a:r>
              <a:rPr lang="sv-SE" sz="2800" dirty="0" smtClean="0"/>
              <a:t>and </a:t>
            </a:r>
            <a:r>
              <a:rPr lang="sv-SE" sz="2800" b="1" dirty="0" err="1" smtClean="0">
                <a:solidFill>
                  <a:srgbClr val="276F35"/>
                </a:solidFill>
              </a:rPr>
              <a:t>awareness</a:t>
            </a:r>
            <a:r>
              <a:rPr lang="sv-SE" sz="2800" b="1" dirty="0" smtClean="0">
                <a:solidFill>
                  <a:srgbClr val="276F35"/>
                </a:solidFill>
              </a:rPr>
              <a:t> </a:t>
            </a:r>
            <a:r>
              <a:rPr lang="sv-SE" sz="2800" dirty="0" err="1" smtClean="0"/>
              <a:t>of</a:t>
            </a:r>
            <a:r>
              <a:rPr lang="sv-SE" sz="2800" dirty="0" smtClean="0"/>
              <a:t> human </a:t>
            </a:r>
            <a:r>
              <a:rPr lang="sv-SE" sz="2800" dirty="0" err="1" smtClean="0"/>
              <a:t>rights</a:t>
            </a:r>
            <a:r>
              <a:rPr lang="sv-SE" sz="2800" dirty="0" smtClean="0"/>
              <a:t> as </a:t>
            </a:r>
            <a:r>
              <a:rPr lang="sv-SE" sz="2800" dirty="0" err="1" smtClean="0"/>
              <a:t>their</a:t>
            </a:r>
            <a:r>
              <a:rPr lang="sv-SE" sz="2800" dirty="0" smtClean="0"/>
              <a:t> </a:t>
            </a:r>
            <a:r>
              <a:rPr lang="sv-SE" sz="2800" b="1" dirty="0" err="1">
                <a:solidFill>
                  <a:srgbClr val="276F35"/>
                </a:solidFill>
              </a:rPr>
              <a:t>r</a:t>
            </a:r>
            <a:r>
              <a:rPr lang="sv-SE" sz="2800" b="1" dirty="0" err="1" smtClean="0">
                <a:solidFill>
                  <a:srgbClr val="276F35"/>
                </a:solidFill>
              </a:rPr>
              <a:t>ights</a:t>
            </a:r>
            <a:r>
              <a:rPr lang="sv-SE" sz="2800" b="1" dirty="0" smtClean="0">
                <a:solidFill>
                  <a:srgbClr val="276F35"/>
                </a:solidFill>
              </a:rPr>
              <a:t> </a:t>
            </a:r>
            <a:r>
              <a:rPr lang="sv-SE" sz="2800" dirty="0" smtClean="0"/>
              <a:t>and </a:t>
            </a:r>
            <a:r>
              <a:rPr lang="sv-SE" sz="2800" dirty="0" err="1" smtClean="0"/>
              <a:t>of</a:t>
            </a:r>
            <a:r>
              <a:rPr lang="sv-SE" sz="2800" dirty="0" smtClean="0"/>
              <a:t> </a:t>
            </a:r>
            <a:r>
              <a:rPr lang="sv-SE" sz="2800" dirty="0" err="1" smtClean="0"/>
              <a:t>their</a:t>
            </a:r>
            <a:r>
              <a:rPr lang="sv-SE" sz="2800" dirty="0" smtClean="0"/>
              <a:t> </a:t>
            </a:r>
            <a:r>
              <a:rPr lang="sv-SE" sz="2800" dirty="0" err="1" smtClean="0"/>
              <a:t>responsibility</a:t>
            </a:r>
            <a:r>
              <a:rPr lang="sv-SE" sz="2800" dirty="0" smtClean="0"/>
              <a:t> to </a:t>
            </a:r>
            <a:r>
              <a:rPr lang="sv-SE" sz="2800" dirty="0" err="1" smtClean="0"/>
              <a:t>respect</a:t>
            </a:r>
            <a:r>
              <a:rPr lang="sv-SE" sz="2800" dirty="0" smtClean="0"/>
              <a:t> the human </a:t>
            </a:r>
            <a:r>
              <a:rPr lang="sv-SE" sz="2800" dirty="0" err="1" smtClean="0"/>
              <a:t>rights</a:t>
            </a:r>
            <a:r>
              <a:rPr lang="sv-SE" sz="2800" dirty="0" smtClean="0"/>
              <a:t> </a:t>
            </a:r>
            <a:r>
              <a:rPr lang="sv-SE" sz="2800" dirty="0" err="1" smtClean="0"/>
              <a:t>of</a:t>
            </a:r>
            <a:r>
              <a:rPr lang="sv-SE" sz="2800" dirty="0" smtClean="0"/>
              <a:t> </a:t>
            </a:r>
            <a:r>
              <a:rPr lang="sv-SE" sz="2800" dirty="0" err="1" smtClean="0"/>
              <a:t>others</a:t>
            </a:r>
            <a:r>
              <a:rPr lang="sv-SE" sz="2800" dirty="0" smtClean="0"/>
              <a:t>. </a:t>
            </a:r>
          </a:p>
        </p:txBody>
      </p:sp>
      <p:pic>
        <p:nvPicPr>
          <p:cNvPr id="7" name="Bildobjekt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5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ubrik 1"/>
          <p:cNvSpPr>
            <a:spLocks noGrp="1"/>
          </p:cNvSpPr>
          <p:nvPr>
            <p:ph type="title"/>
          </p:nvPr>
        </p:nvSpPr>
        <p:spPr>
          <a:xfrm>
            <a:off x="1043608" y="-90488"/>
            <a:ext cx="7313612" cy="1143001"/>
          </a:xfrm>
        </p:spPr>
        <p:txBody>
          <a:bodyPr/>
          <a:lstStyle/>
          <a:p>
            <a:pPr algn="ctr"/>
            <a:r>
              <a:rPr lang="sv-SE" sz="2800" b="1" dirty="0" smtClean="0">
                <a:solidFill>
                  <a:srgbClr val="276F35"/>
                </a:solidFill>
              </a:rPr>
              <a:t>Human </a:t>
            </a:r>
            <a:r>
              <a:rPr lang="sv-SE" sz="2800" b="1" dirty="0" err="1" smtClean="0">
                <a:solidFill>
                  <a:srgbClr val="276F35"/>
                </a:solidFill>
              </a:rPr>
              <a:t>rights</a:t>
            </a:r>
            <a:r>
              <a:rPr lang="sv-SE" sz="2800" b="1" dirty="0" smtClean="0">
                <a:solidFill>
                  <a:srgbClr val="276F35"/>
                </a:solidFill>
              </a:rPr>
              <a:t> – </a:t>
            </a:r>
            <a:r>
              <a:rPr lang="sv-SE" sz="2800" b="1" dirty="0" err="1" smtClean="0">
                <a:solidFill>
                  <a:srgbClr val="276F35"/>
                </a:solidFill>
              </a:rPr>
              <a:t>visible</a:t>
            </a:r>
            <a:r>
              <a:rPr lang="sv-SE" sz="2800" b="1" dirty="0" smtClean="0">
                <a:solidFill>
                  <a:srgbClr val="276F35"/>
                </a:solidFill>
              </a:rPr>
              <a:t> or </a:t>
            </a:r>
            <a:r>
              <a:rPr lang="sv-SE" sz="2800" b="1" dirty="0" err="1" smtClean="0">
                <a:solidFill>
                  <a:srgbClr val="276F35"/>
                </a:solidFill>
              </a:rPr>
              <a:t>invisible</a:t>
            </a:r>
            <a:r>
              <a:rPr lang="sv-SE" sz="2800" b="1" dirty="0" smtClean="0">
                <a:solidFill>
                  <a:srgbClr val="276F35"/>
                </a:solidFill>
              </a:rPr>
              <a:t>?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idx="1"/>
          </p:nvPr>
        </p:nvSpPr>
        <p:spPr>
          <a:xfrm>
            <a:off x="395537" y="1412875"/>
            <a:ext cx="8208714" cy="5235279"/>
          </a:xfrm>
          <a:extLst/>
        </p:spPr>
        <p:txBody>
          <a:bodyPr wrap="square">
            <a:spAutoFit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sv-SE" sz="2400" dirty="0" smtClean="0">
                <a:latin typeface="+mj-lt"/>
              </a:rPr>
              <a:t>Human </a:t>
            </a:r>
            <a:r>
              <a:rPr lang="sv-SE" sz="2400" dirty="0" err="1" smtClean="0">
                <a:latin typeface="+mj-lt"/>
              </a:rPr>
              <a:t>rights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400" dirty="0" err="1" smtClean="0">
                <a:latin typeface="+mj-lt"/>
              </a:rPr>
              <a:t>are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400" dirty="0" err="1" smtClean="0">
                <a:latin typeface="+mj-lt"/>
              </a:rPr>
              <a:t>commonly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400" dirty="0" err="1" smtClean="0">
                <a:latin typeface="+mj-lt"/>
              </a:rPr>
              <a:t>found</a:t>
            </a:r>
            <a:r>
              <a:rPr lang="sv-SE" sz="2400" dirty="0" smtClean="0">
                <a:latin typeface="+mj-lt"/>
              </a:rPr>
              <a:t> in international </a:t>
            </a:r>
            <a:r>
              <a:rPr lang="sv-SE" sz="2400" dirty="0" err="1" smtClean="0">
                <a:latin typeface="+mj-lt"/>
              </a:rPr>
              <a:t>conventions</a:t>
            </a:r>
            <a:r>
              <a:rPr lang="sv-SE" sz="2400" dirty="0" smtClean="0">
                <a:latin typeface="+mj-lt"/>
              </a:rPr>
              <a:t> and in </a:t>
            </a:r>
            <a:r>
              <a:rPr lang="sv-SE" sz="2400" dirty="0" err="1" smtClean="0">
                <a:latin typeface="+mj-lt"/>
              </a:rPr>
              <a:t>constitutions</a:t>
            </a:r>
            <a:r>
              <a:rPr lang="sv-SE" sz="2400" dirty="0" smtClean="0">
                <a:latin typeface="+mj-lt"/>
              </a:rPr>
              <a:t> – less </a:t>
            </a:r>
            <a:r>
              <a:rPr lang="sv-SE" sz="2400" dirty="0" err="1" smtClean="0">
                <a:latin typeface="+mj-lt"/>
              </a:rPr>
              <a:t>visible</a:t>
            </a:r>
            <a:r>
              <a:rPr lang="sv-SE" sz="2400" dirty="0" smtClean="0">
                <a:latin typeface="+mj-lt"/>
              </a:rPr>
              <a:t> in special </a:t>
            </a:r>
            <a:r>
              <a:rPr lang="sv-SE" sz="2400" dirty="0" err="1" smtClean="0">
                <a:latin typeface="+mj-lt"/>
              </a:rPr>
              <a:t>laws</a:t>
            </a:r>
            <a:r>
              <a:rPr lang="sv-SE" sz="2400" dirty="0" smtClean="0">
                <a:latin typeface="+mj-lt"/>
              </a:rPr>
              <a:t> (</a:t>
            </a:r>
            <a:r>
              <a:rPr lang="sv-SE" sz="2400" dirty="0" err="1" smtClean="0">
                <a:latin typeface="+mj-lt"/>
              </a:rPr>
              <a:t>e.g</a:t>
            </a:r>
            <a:r>
              <a:rPr lang="sv-SE" sz="2400" dirty="0" smtClean="0">
                <a:latin typeface="+mj-lt"/>
              </a:rPr>
              <a:t>. Social </a:t>
            </a:r>
            <a:r>
              <a:rPr lang="sv-SE" sz="2400" dirty="0" err="1" smtClean="0">
                <a:latin typeface="+mj-lt"/>
              </a:rPr>
              <a:t>Security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400" dirty="0" err="1" smtClean="0">
                <a:latin typeface="+mj-lt"/>
              </a:rPr>
              <a:t>Acts</a:t>
            </a:r>
            <a:r>
              <a:rPr lang="sv-SE" sz="2400" dirty="0" smtClean="0">
                <a:latin typeface="+mj-lt"/>
              </a:rPr>
              <a:t>, Health Care </a:t>
            </a:r>
            <a:r>
              <a:rPr lang="sv-SE" sz="2400" dirty="0" err="1" smtClean="0">
                <a:latin typeface="+mj-lt"/>
              </a:rPr>
              <a:t>Acts</a:t>
            </a:r>
            <a:r>
              <a:rPr lang="sv-SE" sz="2400" dirty="0">
                <a:latin typeface="+mj-lt"/>
              </a:rPr>
              <a:t>)</a:t>
            </a:r>
            <a:endParaRPr lang="sv-SE" sz="2400" dirty="0" smtClean="0">
              <a:latin typeface="+mj-lt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sv-SE" sz="2400" dirty="0">
              <a:latin typeface="+mj-lt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sv-SE" sz="2400" dirty="0" smtClean="0">
                <a:latin typeface="+mj-lt"/>
              </a:rPr>
              <a:t>Human </a:t>
            </a:r>
            <a:r>
              <a:rPr lang="sv-SE" sz="2400" dirty="0" err="1" smtClean="0">
                <a:latin typeface="+mj-lt"/>
              </a:rPr>
              <a:t>rights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400" dirty="0" err="1" smtClean="0">
                <a:latin typeface="+mj-lt"/>
              </a:rPr>
              <a:t>shall</a:t>
            </a:r>
            <a:r>
              <a:rPr lang="sv-SE" sz="2400" dirty="0" smtClean="0">
                <a:latin typeface="+mj-lt"/>
              </a:rPr>
              <a:t> be </a:t>
            </a:r>
            <a:r>
              <a:rPr lang="sv-SE" sz="2400" dirty="0" err="1" smtClean="0">
                <a:latin typeface="+mj-lt"/>
              </a:rPr>
              <a:t>used</a:t>
            </a:r>
            <a:r>
              <a:rPr lang="sv-SE" sz="2400" dirty="0" smtClean="0">
                <a:latin typeface="+mj-lt"/>
              </a:rPr>
              <a:t> to </a:t>
            </a:r>
            <a:r>
              <a:rPr lang="sv-SE" sz="2400" b="1" i="1" dirty="0" err="1" smtClean="0">
                <a:solidFill>
                  <a:srgbClr val="276F35"/>
                </a:solidFill>
                <a:latin typeface="+mj-lt"/>
              </a:rPr>
              <a:t>formulate</a:t>
            </a:r>
            <a:r>
              <a:rPr lang="sv-SE" sz="2400" dirty="0" smtClean="0">
                <a:latin typeface="+mj-lt"/>
              </a:rPr>
              <a:t>, </a:t>
            </a:r>
            <a:r>
              <a:rPr lang="sv-SE" sz="2400" b="1" i="1" dirty="0" err="1" smtClean="0">
                <a:solidFill>
                  <a:srgbClr val="276F35"/>
                </a:solidFill>
                <a:latin typeface="+mj-lt"/>
              </a:rPr>
              <a:t>highlight</a:t>
            </a:r>
            <a:r>
              <a:rPr lang="sv-SE" sz="2400" b="1" i="1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dirty="0" smtClean="0">
                <a:latin typeface="+mj-lt"/>
              </a:rPr>
              <a:t>and </a:t>
            </a:r>
            <a:r>
              <a:rPr lang="sv-SE" sz="2400" b="1" i="1" dirty="0" err="1" smtClean="0">
                <a:solidFill>
                  <a:srgbClr val="276F35"/>
                </a:solidFill>
                <a:latin typeface="+mj-lt"/>
              </a:rPr>
              <a:t>clarify</a:t>
            </a:r>
            <a:r>
              <a:rPr lang="sv-SE" sz="2000" i="1" dirty="0" smtClean="0">
                <a:latin typeface="+mj-lt"/>
              </a:rPr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v-SE" sz="1600" dirty="0" smtClean="0"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v-SE" sz="2400" b="1" dirty="0" smtClean="0">
                <a:solidFill>
                  <a:srgbClr val="276F35"/>
                </a:solidFill>
                <a:latin typeface="+mj-lt"/>
              </a:rPr>
              <a:t>Special </a:t>
            </a: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laws</a:t>
            </a:r>
            <a:r>
              <a:rPr lang="sv-SE" sz="2400" b="1" dirty="0" smtClean="0">
                <a:solidFill>
                  <a:srgbClr val="276F35"/>
                </a:solidFill>
                <a:latin typeface="+mj-lt"/>
              </a:rPr>
              <a:t> </a:t>
            </a:r>
          </a:p>
          <a:p>
            <a:pPr algn="ctr">
              <a:buFont typeface="Wingdings" pitchFamily="2" charset="2"/>
              <a:buChar char="§"/>
              <a:defRPr/>
            </a:pPr>
            <a:endParaRPr lang="sv-SE" sz="6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Ordinances</a:t>
            </a:r>
            <a:r>
              <a:rPr lang="sv-SE" sz="2400" b="1" dirty="0" smtClean="0">
                <a:solidFill>
                  <a:srgbClr val="276F35"/>
                </a:solidFill>
                <a:latin typeface="+mj-lt"/>
              </a:rPr>
              <a:t>, </a:t>
            </a: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regulations</a:t>
            </a:r>
            <a:r>
              <a:rPr lang="sv-SE" sz="2400" b="1" dirty="0" smtClean="0">
                <a:solidFill>
                  <a:srgbClr val="276F35"/>
                </a:solidFill>
                <a:latin typeface="+mj-lt"/>
              </a:rPr>
              <a:t>, </a:t>
            </a: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directives</a:t>
            </a:r>
            <a:endParaRPr lang="sv-SE" sz="24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Char char="§"/>
              <a:defRPr/>
            </a:pPr>
            <a:endParaRPr lang="sv-SE" sz="6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Prioritisations</a:t>
            </a:r>
            <a:endParaRPr lang="sv-SE" sz="24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Char char="§"/>
              <a:defRPr/>
            </a:pPr>
            <a:endParaRPr lang="sv-SE" sz="6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Responsibilities</a:t>
            </a:r>
            <a:endParaRPr lang="sv-SE" sz="24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endParaRPr lang="sv-SE" sz="600" b="1" dirty="0" smtClean="0">
              <a:solidFill>
                <a:srgbClr val="276F35"/>
              </a:solidFill>
              <a:latin typeface="+mj-lt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Values</a:t>
            </a:r>
            <a:r>
              <a:rPr lang="sv-SE" sz="2400" b="1" dirty="0" smtClean="0">
                <a:solidFill>
                  <a:srgbClr val="276F35"/>
                </a:solidFill>
                <a:latin typeface="+mj-lt"/>
              </a:rPr>
              <a:t>, </a:t>
            </a:r>
            <a:r>
              <a:rPr lang="sv-SE" sz="2400" b="1" dirty="0" err="1" smtClean="0">
                <a:solidFill>
                  <a:srgbClr val="276F35"/>
                </a:solidFill>
                <a:latin typeface="+mj-lt"/>
              </a:rPr>
              <a:t>approaches</a:t>
            </a:r>
            <a:endParaRPr lang="sv-SE" sz="2400" b="1" dirty="0">
              <a:solidFill>
                <a:srgbClr val="276F35"/>
              </a:solidFill>
              <a:latin typeface="+mj-lt"/>
            </a:endParaRPr>
          </a:p>
          <a:p>
            <a:pPr algn="ctr">
              <a:defRPr/>
            </a:pPr>
            <a:endParaRPr lang="sv-SE" sz="1050" b="1" dirty="0">
              <a:latin typeface="+mj-lt"/>
            </a:endParaRPr>
          </a:p>
        </p:txBody>
      </p:sp>
      <p:pic>
        <p:nvPicPr>
          <p:cNvPr id="7" name="Bildobjekt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237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1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827088" y="331788"/>
            <a:ext cx="8137525" cy="1081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 sz="900" b="1"/>
          </a:p>
        </p:txBody>
      </p:sp>
      <p:sp>
        <p:nvSpPr>
          <p:cNvPr id="19460" name="textruta 4"/>
          <p:cNvSpPr txBox="1">
            <a:spLocks noChangeArrowheads="1"/>
          </p:cNvSpPr>
          <p:nvPr/>
        </p:nvSpPr>
        <p:spPr bwMode="auto">
          <a:xfrm>
            <a:off x="1930400" y="836712"/>
            <a:ext cx="1633538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2000" b="1" dirty="0" err="1" smtClean="0">
                <a:latin typeface="Arial" pitchFamily="34" charset="0"/>
              </a:rPr>
              <a:t>Equal</a:t>
            </a:r>
            <a:r>
              <a:rPr lang="sv-SE" sz="2000" b="1" dirty="0" smtClean="0">
                <a:latin typeface="Arial" pitchFamily="34" charset="0"/>
              </a:rPr>
              <a:t> </a:t>
            </a:r>
            <a:r>
              <a:rPr lang="sv-SE" sz="2000" b="1" dirty="0" err="1" smtClean="0">
                <a:latin typeface="Arial" pitchFamily="34" charset="0"/>
              </a:rPr>
              <a:t>treatment</a:t>
            </a:r>
            <a:endParaRPr lang="sv-SE" sz="2000" b="1" dirty="0"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1" name="textruta 5"/>
          <p:cNvSpPr txBox="1">
            <a:spLocks noChangeArrowheads="1"/>
          </p:cNvSpPr>
          <p:nvPr/>
        </p:nvSpPr>
        <p:spPr bwMode="auto">
          <a:xfrm flipH="1">
            <a:off x="1691680" y="4871120"/>
            <a:ext cx="2508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Gender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equality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4342" name="textruta 7"/>
          <p:cNvSpPr txBox="1">
            <a:spLocks noChangeArrowheads="1"/>
          </p:cNvSpPr>
          <p:nvPr/>
        </p:nvSpPr>
        <p:spPr bwMode="auto">
          <a:xfrm>
            <a:off x="5416062" y="115888"/>
            <a:ext cx="2342784" cy="6461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sv-SE" sz="1800" b="1" dirty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+mn-cs"/>
              </a:rPr>
              <a:t>Integration</a:t>
            </a:r>
          </a:p>
          <a:p>
            <a:pPr eaLnBrk="1" hangingPunct="1">
              <a:defRPr/>
            </a:pPr>
            <a:endParaRPr lang="sv-SE" sz="1800" b="1" dirty="0">
              <a:solidFill>
                <a:schemeClr val="accent5">
                  <a:lumMod val="25000"/>
                </a:schemeClr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3" name="textruta 8"/>
          <p:cNvSpPr txBox="1">
            <a:spLocks noChangeArrowheads="1"/>
          </p:cNvSpPr>
          <p:nvPr/>
        </p:nvSpPr>
        <p:spPr bwMode="auto">
          <a:xfrm>
            <a:off x="6732240" y="3584575"/>
            <a:ext cx="14763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Children’s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perspective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4" name="textruta 9"/>
          <p:cNvSpPr txBox="1">
            <a:spLocks noChangeArrowheads="1"/>
          </p:cNvSpPr>
          <p:nvPr/>
        </p:nvSpPr>
        <p:spPr bwMode="auto">
          <a:xfrm>
            <a:off x="2416944" y="2506662"/>
            <a:ext cx="1651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National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minorities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5" name="textruta 10"/>
          <p:cNvSpPr txBox="1">
            <a:spLocks noChangeArrowheads="1"/>
          </p:cNvSpPr>
          <p:nvPr/>
        </p:nvSpPr>
        <p:spPr bwMode="auto">
          <a:xfrm>
            <a:off x="5076825" y="1033463"/>
            <a:ext cx="17986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Accessibility</a:t>
            </a:r>
            <a:endParaRPr lang="sv-SE" sz="1800" b="1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6" name="textruta 11"/>
          <p:cNvSpPr txBox="1">
            <a:spLocks noChangeArrowheads="1"/>
          </p:cNvSpPr>
          <p:nvPr/>
        </p:nvSpPr>
        <p:spPr bwMode="auto">
          <a:xfrm>
            <a:off x="1036662" y="3646984"/>
            <a:ext cx="17351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LGBT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7" name="textruta 12"/>
          <p:cNvSpPr txBox="1">
            <a:spLocks noChangeArrowheads="1"/>
          </p:cNvSpPr>
          <p:nvPr/>
        </p:nvSpPr>
        <p:spPr bwMode="auto">
          <a:xfrm>
            <a:off x="253711" y="3068638"/>
            <a:ext cx="22338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Elderly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concerns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8" name="textruta 13"/>
          <p:cNvSpPr txBox="1">
            <a:spLocks noChangeArrowheads="1"/>
          </p:cNvSpPr>
          <p:nvPr/>
        </p:nvSpPr>
        <p:spPr bwMode="auto">
          <a:xfrm flipH="1">
            <a:off x="3635375" y="297473"/>
            <a:ext cx="1323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Youth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9" name="textruta 4"/>
          <p:cNvSpPr txBox="1">
            <a:spLocks noChangeArrowheads="1"/>
          </p:cNvSpPr>
          <p:nvPr/>
        </p:nvSpPr>
        <p:spPr bwMode="auto">
          <a:xfrm>
            <a:off x="2141538" y="1700213"/>
            <a:ext cx="1422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</a:rPr>
              <a:t>Diversity</a:t>
            </a:r>
            <a:endParaRPr lang="sv-SE" sz="1800" b="1" dirty="0">
              <a:solidFill>
                <a:schemeClr val="accent5">
                  <a:lumMod val="25000"/>
                </a:schemeClr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0" name="textruta 4"/>
          <p:cNvSpPr txBox="1">
            <a:spLocks noChangeArrowheads="1"/>
          </p:cNvSpPr>
          <p:nvPr/>
        </p:nvSpPr>
        <p:spPr bwMode="auto">
          <a:xfrm>
            <a:off x="468313" y="2276475"/>
            <a:ext cx="17049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smtClean="0">
                <a:solidFill>
                  <a:srgbClr val="276F35"/>
                </a:solidFill>
                <a:latin typeface="Arial" pitchFamily="34" charset="0"/>
              </a:rPr>
              <a:t>Inter-</a:t>
            </a:r>
            <a:r>
              <a:rPr lang="sv-SE" sz="1800" b="1" dirty="0" err="1" smtClean="0">
                <a:solidFill>
                  <a:srgbClr val="276F35"/>
                </a:solidFill>
                <a:latin typeface="Arial" pitchFamily="34" charset="0"/>
              </a:rPr>
              <a:t>cultural</a:t>
            </a:r>
            <a:r>
              <a:rPr lang="sv-SE" sz="1800" b="1" dirty="0" smtClean="0">
                <a:solidFill>
                  <a:srgbClr val="276F35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276F35"/>
                </a:solidFill>
                <a:latin typeface="Arial" pitchFamily="34" charset="0"/>
              </a:rPr>
              <a:t>dialogue</a:t>
            </a:r>
            <a:endParaRPr lang="sv-SE" sz="1800" b="1" dirty="0">
              <a:solidFill>
                <a:srgbClr val="276F35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1" name="textruta 4"/>
          <p:cNvSpPr txBox="1">
            <a:spLocks noChangeArrowheads="1"/>
          </p:cNvSpPr>
          <p:nvPr/>
        </p:nvSpPr>
        <p:spPr bwMode="auto">
          <a:xfrm>
            <a:off x="6750000" y="1340768"/>
            <a:ext cx="14224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2000" b="1" dirty="0" err="1" smtClean="0">
                <a:latin typeface="Arial" pitchFamily="34" charset="0"/>
              </a:rPr>
              <a:t>Equality</a:t>
            </a:r>
            <a:endParaRPr lang="sv-SE" sz="1800" b="1" dirty="0"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2" name="textruta 3"/>
          <p:cNvSpPr txBox="1">
            <a:spLocks noChangeArrowheads="1"/>
          </p:cNvSpPr>
          <p:nvPr/>
        </p:nvSpPr>
        <p:spPr bwMode="auto">
          <a:xfrm>
            <a:off x="1691680" y="115888"/>
            <a:ext cx="16563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>
                <a:solidFill>
                  <a:srgbClr val="00B050"/>
                </a:solidFill>
                <a:latin typeface="Arial" pitchFamily="34" charset="0"/>
              </a:rPr>
              <a:t>Social </a:t>
            </a:r>
            <a:r>
              <a:rPr lang="sv-SE" sz="1800" b="1" dirty="0" err="1" smtClean="0">
                <a:solidFill>
                  <a:srgbClr val="00B050"/>
                </a:solidFill>
                <a:latin typeface="Arial" pitchFamily="34" charset="0"/>
              </a:rPr>
              <a:t>sustainabiity</a:t>
            </a:r>
            <a:endParaRPr lang="sv-SE" sz="1800" b="1" dirty="0">
              <a:solidFill>
                <a:srgbClr val="00B05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6" name="textruta 3"/>
          <p:cNvSpPr txBox="1">
            <a:spLocks noChangeArrowheads="1"/>
          </p:cNvSpPr>
          <p:nvPr/>
        </p:nvSpPr>
        <p:spPr bwMode="auto">
          <a:xfrm>
            <a:off x="5980326" y="4365104"/>
            <a:ext cx="1778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Non-</a:t>
            </a:r>
            <a:r>
              <a:rPr lang="sv-SE" sz="1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discrimination</a:t>
            </a:r>
            <a:endParaRPr lang="sv-SE" sz="18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7" name="textruta 5"/>
          <p:cNvSpPr txBox="1">
            <a:spLocks noChangeArrowheads="1"/>
          </p:cNvSpPr>
          <p:nvPr/>
        </p:nvSpPr>
        <p:spPr bwMode="auto">
          <a:xfrm flipH="1">
            <a:off x="3788753" y="1634757"/>
            <a:ext cx="271303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2000" b="1" dirty="0" smtClean="0">
                <a:latin typeface="Arial" pitchFamily="34" charset="0"/>
              </a:rPr>
              <a:t>… </a:t>
            </a:r>
            <a:r>
              <a:rPr lang="sv-SE" sz="2000" b="1" dirty="0" err="1" smtClean="0">
                <a:latin typeface="Arial" pitchFamily="34" charset="0"/>
              </a:rPr>
              <a:t>values</a:t>
            </a:r>
            <a:endParaRPr lang="sv-SE" sz="1800" b="1" dirty="0"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8" name="textruta 5"/>
          <p:cNvSpPr txBox="1">
            <a:spLocks noChangeArrowheads="1"/>
          </p:cNvSpPr>
          <p:nvPr/>
        </p:nvSpPr>
        <p:spPr bwMode="auto">
          <a:xfrm flipH="1">
            <a:off x="2792413" y="5776228"/>
            <a:ext cx="250825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2000" b="1" dirty="0" smtClean="0">
                <a:latin typeface="Arial" pitchFamily="34" charset="0"/>
              </a:rPr>
              <a:t>Participation</a:t>
            </a:r>
            <a:endParaRPr lang="sv-SE" sz="1800" b="1" dirty="0"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9" name="textruta 5"/>
          <p:cNvSpPr txBox="1">
            <a:spLocks noChangeArrowheads="1"/>
          </p:cNvSpPr>
          <p:nvPr/>
        </p:nvSpPr>
        <p:spPr bwMode="auto">
          <a:xfrm flipH="1">
            <a:off x="6948488" y="836613"/>
            <a:ext cx="2508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276F35"/>
                </a:solidFill>
                <a:latin typeface="Arial" pitchFamily="34" charset="0"/>
              </a:rPr>
              <a:t>Citizen </a:t>
            </a:r>
            <a:r>
              <a:rPr lang="sv-SE" sz="1800" b="1" dirty="0" err="1" smtClean="0">
                <a:solidFill>
                  <a:srgbClr val="276F35"/>
                </a:solidFill>
                <a:latin typeface="Arial" pitchFamily="34" charset="0"/>
              </a:rPr>
              <a:t>dialogue</a:t>
            </a:r>
            <a:endParaRPr lang="sv-SE" sz="1800" b="1" dirty="0">
              <a:solidFill>
                <a:srgbClr val="276F35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0" name="textruta 5"/>
          <p:cNvSpPr txBox="1">
            <a:spLocks noChangeArrowheads="1"/>
          </p:cNvSpPr>
          <p:nvPr/>
        </p:nvSpPr>
        <p:spPr bwMode="auto">
          <a:xfrm flipH="1">
            <a:off x="5070709" y="6171563"/>
            <a:ext cx="2508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Inclusion</a:t>
            </a:r>
            <a:endParaRPr lang="sv-SE" sz="18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1" name="textruta 5"/>
          <p:cNvSpPr txBox="1">
            <a:spLocks noChangeArrowheads="1"/>
          </p:cNvSpPr>
          <p:nvPr/>
        </p:nvSpPr>
        <p:spPr bwMode="auto">
          <a:xfrm flipH="1">
            <a:off x="7104063" y="2563813"/>
            <a:ext cx="2508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Physical</a:t>
            </a:r>
            <a:endParaRPr lang="sv-SE" sz="1800" b="1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eaLnBrk="1" hangingPunct="1"/>
            <a:r>
              <a:rPr lang="sv-SE" sz="18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accessibility</a:t>
            </a:r>
            <a:endParaRPr lang="sv-SE" sz="1800" b="1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5" name="textruta 9"/>
          <p:cNvSpPr txBox="1">
            <a:spLocks noChangeArrowheads="1"/>
          </p:cNvSpPr>
          <p:nvPr/>
        </p:nvSpPr>
        <p:spPr bwMode="auto">
          <a:xfrm>
            <a:off x="3851920" y="5229572"/>
            <a:ext cx="1951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Minority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6" name="textruta 9"/>
          <p:cNvSpPr txBox="1">
            <a:spLocks noChangeArrowheads="1"/>
          </p:cNvSpPr>
          <p:nvPr/>
        </p:nvSpPr>
        <p:spPr bwMode="auto">
          <a:xfrm>
            <a:off x="611188" y="4295055"/>
            <a:ext cx="165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Ethnic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background</a:t>
            </a:r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7" name="textruta 9"/>
          <p:cNvSpPr txBox="1">
            <a:spLocks noChangeArrowheads="1"/>
          </p:cNvSpPr>
          <p:nvPr/>
        </p:nvSpPr>
        <p:spPr bwMode="auto">
          <a:xfrm>
            <a:off x="4394200" y="2348880"/>
            <a:ext cx="23447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Disability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8" name="textruta 5"/>
          <p:cNvSpPr txBox="1">
            <a:spLocks noChangeArrowheads="1"/>
          </p:cNvSpPr>
          <p:nvPr/>
        </p:nvSpPr>
        <p:spPr bwMode="auto">
          <a:xfrm flipH="1">
            <a:off x="611188" y="5591199"/>
            <a:ext cx="2508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latin typeface="Arial" pitchFamily="34" charset="0"/>
              </a:rPr>
              <a:t>Inter-</a:t>
            </a:r>
            <a:r>
              <a:rPr lang="sv-SE" sz="1800" b="1" dirty="0" err="1" smtClean="0">
                <a:latin typeface="Arial" pitchFamily="34" charset="0"/>
              </a:rPr>
              <a:t>sectionality</a:t>
            </a:r>
            <a:endParaRPr lang="sv-SE" sz="1800" b="1" dirty="0"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9" name="textruta 12"/>
          <p:cNvSpPr txBox="1">
            <a:spLocks noChangeArrowheads="1"/>
          </p:cNvSpPr>
          <p:nvPr/>
        </p:nvSpPr>
        <p:spPr bwMode="auto">
          <a:xfrm>
            <a:off x="6475413" y="5292725"/>
            <a:ext cx="22993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latin typeface="Arial" pitchFamily="34" charset="0"/>
              </a:rPr>
              <a:t>Affirmative action</a:t>
            </a:r>
            <a:endParaRPr lang="sv-SE" sz="1800" b="1" dirty="0"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90" name="textruta 4"/>
          <p:cNvSpPr txBox="1">
            <a:spLocks noChangeArrowheads="1"/>
          </p:cNvSpPr>
          <p:nvPr/>
        </p:nvSpPr>
        <p:spPr bwMode="auto">
          <a:xfrm>
            <a:off x="611560" y="1340768"/>
            <a:ext cx="1422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Sexual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orientation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37" name="Bildobjekt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297" y="3079310"/>
            <a:ext cx="743078" cy="1802329"/>
          </a:xfrm>
          <a:prstGeom prst="rect">
            <a:avLst/>
          </a:prstGeom>
        </p:spPr>
      </p:pic>
      <p:sp>
        <p:nvSpPr>
          <p:cNvPr id="3" name="textruta 2"/>
          <p:cNvSpPr txBox="1"/>
          <p:nvPr/>
        </p:nvSpPr>
        <p:spPr>
          <a:xfrm>
            <a:off x="2557622" y="4104053"/>
            <a:ext cx="1837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</a:t>
            </a:r>
            <a:r>
              <a:rPr lang="sv-SE" sz="2000" b="1" dirty="0" err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rights</a:t>
            </a:r>
            <a:endParaRPr lang="sv-SE" sz="2000" b="1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Bildobjekt 3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0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ktangel 37"/>
          <p:cNvSpPr/>
          <p:nvPr/>
        </p:nvSpPr>
        <p:spPr>
          <a:xfrm>
            <a:off x="474791" y="823198"/>
            <a:ext cx="7578963" cy="5577609"/>
          </a:xfrm>
          <a:prstGeom prst="rect">
            <a:avLst/>
          </a:prstGeom>
          <a:solidFill>
            <a:srgbClr val="92D050">
              <a:alpha val="7000"/>
            </a:srgbClr>
          </a:solidFill>
          <a:ln w="269875" cmpd="sng">
            <a:solidFill>
              <a:srgbClr val="008000">
                <a:alpha val="73000"/>
              </a:srgb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460" name="textruta 4"/>
          <p:cNvSpPr txBox="1">
            <a:spLocks noChangeArrowheads="1"/>
          </p:cNvSpPr>
          <p:nvPr/>
        </p:nvSpPr>
        <p:spPr bwMode="auto">
          <a:xfrm>
            <a:off x="5834193" y="4318480"/>
            <a:ext cx="1633538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2000" b="1" dirty="0" err="1" smtClean="0">
                <a:latin typeface="Arial" pitchFamily="34" charset="0"/>
              </a:rPr>
              <a:t>Equal</a:t>
            </a:r>
            <a:r>
              <a:rPr lang="sv-SE" sz="2000" b="1" dirty="0" smtClean="0">
                <a:latin typeface="Arial" pitchFamily="34" charset="0"/>
              </a:rPr>
              <a:t> </a:t>
            </a:r>
            <a:r>
              <a:rPr lang="sv-SE" sz="2000" b="1" dirty="0" err="1" smtClean="0">
                <a:latin typeface="Arial" pitchFamily="34" charset="0"/>
              </a:rPr>
              <a:t>treatment</a:t>
            </a:r>
            <a:endParaRPr lang="sv-SE" sz="2000" b="1" dirty="0"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1" name="textruta 5"/>
          <p:cNvSpPr txBox="1">
            <a:spLocks noChangeArrowheads="1"/>
          </p:cNvSpPr>
          <p:nvPr/>
        </p:nvSpPr>
        <p:spPr bwMode="auto">
          <a:xfrm flipH="1">
            <a:off x="773725" y="5732789"/>
            <a:ext cx="256456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Gender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equality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4342" name="textruta 7"/>
          <p:cNvSpPr txBox="1">
            <a:spLocks noChangeArrowheads="1"/>
          </p:cNvSpPr>
          <p:nvPr/>
        </p:nvSpPr>
        <p:spPr bwMode="auto">
          <a:xfrm>
            <a:off x="6242419" y="2261223"/>
            <a:ext cx="2378075" cy="6461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sv-SE" sz="1800" b="1" dirty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+mn-cs"/>
              </a:rPr>
              <a:t>Integration</a:t>
            </a:r>
          </a:p>
          <a:p>
            <a:pPr eaLnBrk="1" hangingPunct="1">
              <a:defRPr/>
            </a:pPr>
            <a:endParaRPr lang="sv-SE" sz="1800" b="1" dirty="0">
              <a:solidFill>
                <a:schemeClr val="accent5">
                  <a:lumMod val="25000"/>
                </a:schemeClr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3" name="textruta 8"/>
          <p:cNvSpPr txBox="1">
            <a:spLocks noChangeArrowheads="1"/>
          </p:cNvSpPr>
          <p:nvPr/>
        </p:nvSpPr>
        <p:spPr bwMode="auto">
          <a:xfrm>
            <a:off x="2607768" y="4994046"/>
            <a:ext cx="15563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Children’s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perspective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4" name="textruta 9"/>
          <p:cNvSpPr txBox="1">
            <a:spLocks noChangeArrowheads="1"/>
          </p:cNvSpPr>
          <p:nvPr/>
        </p:nvSpPr>
        <p:spPr bwMode="auto">
          <a:xfrm>
            <a:off x="763996" y="2401168"/>
            <a:ext cx="1651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National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minorities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5" name="textruta 10"/>
          <p:cNvSpPr txBox="1">
            <a:spLocks noChangeArrowheads="1"/>
          </p:cNvSpPr>
          <p:nvPr/>
        </p:nvSpPr>
        <p:spPr bwMode="auto">
          <a:xfrm>
            <a:off x="2491884" y="1332417"/>
            <a:ext cx="17986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Accessibility</a:t>
            </a:r>
            <a:endParaRPr lang="sv-SE" sz="18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6" name="textruta 11"/>
          <p:cNvSpPr txBox="1">
            <a:spLocks noChangeArrowheads="1"/>
          </p:cNvSpPr>
          <p:nvPr/>
        </p:nvSpPr>
        <p:spPr bwMode="auto">
          <a:xfrm>
            <a:off x="2233251" y="4526225"/>
            <a:ext cx="1734301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LGBT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7" name="textruta 12"/>
          <p:cNvSpPr txBox="1">
            <a:spLocks noChangeArrowheads="1"/>
          </p:cNvSpPr>
          <p:nvPr/>
        </p:nvSpPr>
        <p:spPr bwMode="auto">
          <a:xfrm>
            <a:off x="791314" y="4352318"/>
            <a:ext cx="15685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Elderly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concerns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8" name="textruta 13"/>
          <p:cNvSpPr txBox="1">
            <a:spLocks noChangeArrowheads="1"/>
          </p:cNvSpPr>
          <p:nvPr/>
        </p:nvSpPr>
        <p:spPr bwMode="auto">
          <a:xfrm flipH="1">
            <a:off x="733916" y="3111036"/>
            <a:ext cx="20393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Youth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69" name="textruta 4"/>
          <p:cNvSpPr txBox="1">
            <a:spLocks noChangeArrowheads="1"/>
          </p:cNvSpPr>
          <p:nvPr/>
        </p:nvSpPr>
        <p:spPr bwMode="auto">
          <a:xfrm>
            <a:off x="6242539" y="2808058"/>
            <a:ext cx="1436209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err="1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</a:rPr>
              <a:t>Diversity</a:t>
            </a:r>
            <a:endParaRPr lang="sv-SE" sz="1800" b="1" dirty="0">
              <a:solidFill>
                <a:schemeClr val="accent5">
                  <a:lumMod val="25000"/>
                </a:schemeClr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0" name="textruta 4"/>
          <p:cNvSpPr txBox="1">
            <a:spLocks noChangeArrowheads="1"/>
          </p:cNvSpPr>
          <p:nvPr/>
        </p:nvSpPr>
        <p:spPr bwMode="auto">
          <a:xfrm>
            <a:off x="4442445" y="2381998"/>
            <a:ext cx="170497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smtClean="0">
                <a:solidFill>
                  <a:srgbClr val="276F35"/>
                </a:solidFill>
                <a:latin typeface="Arial" pitchFamily="34" charset="0"/>
              </a:rPr>
              <a:t>Inter-</a:t>
            </a:r>
            <a:r>
              <a:rPr lang="sv-SE" sz="1800" b="1" dirty="0" err="1" smtClean="0">
                <a:solidFill>
                  <a:srgbClr val="276F35"/>
                </a:solidFill>
                <a:latin typeface="Arial" pitchFamily="34" charset="0"/>
              </a:rPr>
              <a:t>cultural</a:t>
            </a:r>
            <a:r>
              <a:rPr lang="sv-SE" sz="1800" b="1" dirty="0" smtClean="0">
                <a:solidFill>
                  <a:srgbClr val="276F35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276F35"/>
                </a:solidFill>
                <a:latin typeface="Arial" pitchFamily="34" charset="0"/>
              </a:rPr>
              <a:t>dialogue</a:t>
            </a:r>
            <a:endParaRPr lang="sv-SE" sz="1800" b="1" dirty="0">
              <a:solidFill>
                <a:srgbClr val="276F35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1" name="textruta 4"/>
          <p:cNvSpPr txBox="1">
            <a:spLocks noChangeArrowheads="1"/>
          </p:cNvSpPr>
          <p:nvPr/>
        </p:nvSpPr>
        <p:spPr bwMode="auto">
          <a:xfrm>
            <a:off x="3109983" y="5666607"/>
            <a:ext cx="14224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2000" b="1" dirty="0" err="1" smtClean="0">
                <a:latin typeface="Arial" pitchFamily="34" charset="0"/>
              </a:rPr>
              <a:t>Equality</a:t>
            </a:r>
            <a:endParaRPr lang="sv-SE" sz="1800" b="1" dirty="0"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2" name="textruta 3"/>
          <p:cNvSpPr txBox="1">
            <a:spLocks noChangeArrowheads="1"/>
          </p:cNvSpPr>
          <p:nvPr/>
        </p:nvSpPr>
        <p:spPr bwMode="auto">
          <a:xfrm>
            <a:off x="6165612" y="1294067"/>
            <a:ext cx="16665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>
                <a:solidFill>
                  <a:srgbClr val="00B050"/>
                </a:solidFill>
                <a:latin typeface="Arial" pitchFamily="34" charset="0"/>
              </a:rPr>
              <a:t>Social </a:t>
            </a:r>
            <a:r>
              <a:rPr lang="sv-SE" sz="1800" b="1" dirty="0" err="1" smtClean="0">
                <a:solidFill>
                  <a:srgbClr val="00B050"/>
                </a:solidFill>
                <a:latin typeface="Arial" pitchFamily="34" charset="0"/>
              </a:rPr>
              <a:t>sustainability</a:t>
            </a:r>
            <a:endParaRPr lang="sv-SE" sz="1800" b="1" dirty="0">
              <a:solidFill>
                <a:srgbClr val="00B050"/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6" name="textruta 3"/>
          <p:cNvSpPr txBox="1">
            <a:spLocks noChangeArrowheads="1"/>
          </p:cNvSpPr>
          <p:nvPr/>
        </p:nvSpPr>
        <p:spPr bwMode="auto">
          <a:xfrm>
            <a:off x="597878" y="1270217"/>
            <a:ext cx="17795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sv-SE" sz="1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Non-</a:t>
            </a:r>
            <a:r>
              <a:rPr lang="sv-SE" sz="18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discrimination</a:t>
            </a:r>
            <a:endParaRPr lang="sv-SE" sz="1800" b="1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 algn="ctr"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7" name="textruta 5"/>
          <p:cNvSpPr txBox="1">
            <a:spLocks noChangeArrowheads="1"/>
          </p:cNvSpPr>
          <p:nvPr/>
        </p:nvSpPr>
        <p:spPr bwMode="auto">
          <a:xfrm flipH="1">
            <a:off x="5890845" y="3797679"/>
            <a:ext cx="27738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2000" b="1" dirty="0" smtClean="0">
                <a:latin typeface="Arial" pitchFamily="34" charset="0"/>
              </a:rPr>
              <a:t>… </a:t>
            </a:r>
            <a:r>
              <a:rPr lang="sv-SE" sz="2000" b="1" dirty="0" err="1" smtClean="0">
                <a:latin typeface="Arial" pitchFamily="34" charset="0"/>
              </a:rPr>
              <a:t>values</a:t>
            </a:r>
            <a:endParaRPr lang="sv-SE" sz="1800" b="1" dirty="0">
              <a:latin typeface="Arial" pitchFamily="34" charset="0"/>
            </a:endParaRPr>
          </a:p>
        </p:txBody>
      </p:sp>
      <p:sp>
        <p:nvSpPr>
          <p:cNvPr id="19478" name="textruta 5"/>
          <p:cNvSpPr txBox="1">
            <a:spLocks noChangeArrowheads="1"/>
          </p:cNvSpPr>
          <p:nvPr/>
        </p:nvSpPr>
        <p:spPr bwMode="auto">
          <a:xfrm flipH="1">
            <a:off x="4501668" y="1344920"/>
            <a:ext cx="25574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Participation</a:t>
            </a:r>
            <a:endParaRPr lang="sv-SE" sz="18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79" name="textruta 5"/>
          <p:cNvSpPr txBox="1">
            <a:spLocks noChangeArrowheads="1"/>
          </p:cNvSpPr>
          <p:nvPr/>
        </p:nvSpPr>
        <p:spPr bwMode="auto">
          <a:xfrm flipH="1">
            <a:off x="4363556" y="1821370"/>
            <a:ext cx="2508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smtClean="0">
                <a:solidFill>
                  <a:srgbClr val="276F35"/>
                </a:solidFill>
                <a:latin typeface="Arial" pitchFamily="34" charset="0"/>
              </a:rPr>
              <a:t>Citizen </a:t>
            </a:r>
            <a:r>
              <a:rPr lang="sv-SE" sz="1800" b="1" dirty="0" err="1" smtClean="0">
                <a:solidFill>
                  <a:srgbClr val="276F35"/>
                </a:solidFill>
                <a:latin typeface="Arial" pitchFamily="34" charset="0"/>
              </a:rPr>
              <a:t>dialogue</a:t>
            </a:r>
            <a:endParaRPr lang="sv-SE" sz="1800" b="1" dirty="0">
              <a:solidFill>
                <a:srgbClr val="276F35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0" name="textruta 5"/>
          <p:cNvSpPr txBox="1">
            <a:spLocks noChangeArrowheads="1"/>
          </p:cNvSpPr>
          <p:nvPr/>
        </p:nvSpPr>
        <p:spPr bwMode="auto">
          <a:xfrm flipH="1">
            <a:off x="4484322" y="3099207"/>
            <a:ext cx="2496775" cy="66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0C6047"/>
                </a:solidFill>
                <a:latin typeface="Arial" pitchFamily="34" charset="0"/>
              </a:rPr>
              <a:t>Inclusion</a:t>
            </a:r>
            <a:endParaRPr lang="sv-SE" sz="1800" b="1" dirty="0">
              <a:solidFill>
                <a:srgbClr val="0C6047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rgbClr val="0C6047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1" name="textruta 5"/>
          <p:cNvSpPr txBox="1">
            <a:spLocks noChangeArrowheads="1"/>
          </p:cNvSpPr>
          <p:nvPr/>
        </p:nvSpPr>
        <p:spPr bwMode="auto">
          <a:xfrm flipH="1">
            <a:off x="2602525" y="1772525"/>
            <a:ext cx="254329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7030A0"/>
                </a:solidFill>
                <a:latin typeface="Arial" pitchFamily="34" charset="0"/>
              </a:rPr>
              <a:t>Physical</a:t>
            </a:r>
            <a:endParaRPr lang="sv-SE" sz="1800" b="1" dirty="0">
              <a:solidFill>
                <a:srgbClr val="7030A0"/>
              </a:solidFill>
              <a:latin typeface="Arial" pitchFamily="34" charset="0"/>
            </a:endParaRPr>
          </a:p>
          <a:p>
            <a:pPr eaLnBrk="1" hangingPunct="1"/>
            <a:r>
              <a:rPr lang="sv-SE" sz="1800" b="1" dirty="0" err="1" smtClean="0">
                <a:solidFill>
                  <a:srgbClr val="7030A0"/>
                </a:solidFill>
                <a:latin typeface="Arial" pitchFamily="34" charset="0"/>
              </a:rPr>
              <a:t>accessibility</a:t>
            </a:r>
            <a:endParaRPr lang="sv-SE" sz="1800" b="1" dirty="0" smtClean="0">
              <a:solidFill>
                <a:srgbClr val="7030A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rgbClr val="7030A0"/>
              </a:solidFill>
              <a:latin typeface="Arial" pitchFamily="34" charset="0"/>
            </a:endParaRPr>
          </a:p>
          <a:p>
            <a:pPr eaLnBrk="1" hangingPunct="1"/>
            <a:r>
              <a:rPr lang="sv-SE" sz="1800" b="1" dirty="0" err="1" smtClean="0">
                <a:solidFill>
                  <a:srgbClr val="7030A0"/>
                </a:solidFill>
                <a:latin typeface="Arial" pitchFamily="34" charset="0"/>
              </a:rPr>
              <a:t>Economic</a:t>
            </a:r>
            <a:endParaRPr lang="sv-SE" sz="1800" b="1" dirty="0" smtClean="0">
              <a:solidFill>
                <a:srgbClr val="7030A0"/>
              </a:solidFill>
              <a:latin typeface="Arial" pitchFamily="34" charset="0"/>
            </a:endParaRPr>
          </a:p>
          <a:p>
            <a:pPr eaLnBrk="1" hangingPunct="1"/>
            <a:r>
              <a:rPr lang="sv-SE" sz="1800" b="1" dirty="0" err="1" smtClean="0">
                <a:solidFill>
                  <a:srgbClr val="7030A0"/>
                </a:solidFill>
                <a:latin typeface="Arial" pitchFamily="34" charset="0"/>
              </a:rPr>
              <a:t>accessibility</a:t>
            </a:r>
            <a:endParaRPr lang="sv-SE" sz="1800" b="1" dirty="0">
              <a:solidFill>
                <a:srgbClr val="7030A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 smtClean="0">
              <a:solidFill>
                <a:srgbClr val="7030A0"/>
              </a:solidFill>
              <a:latin typeface="Arial" pitchFamily="34" charset="0"/>
              <a:ea typeface="ヒラギノ角ゴ Pro W3"/>
              <a:cs typeface="ヒラギノ角ゴ Pro W3"/>
            </a:endParaRPr>
          </a:p>
          <a:p>
            <a:pPr eaLnBrk="1" hangingPunct="1"/>
            <a:r>
              <a:rPr lang="sv-SE" sz="1800" b="1" dirty="0" err="1" smtClean="0">
                <a:solidFill>
                  <a:srgbClr val="7030A0"/>
                </a:solidFill>
                <a:latin typeface="Arial" pitchFamily="34" charset="0"/>
                <a:ea typeface="ヒラギノ角ゴ Pro W3"/>
                <a:cs typeface="ヒラギノ角ゴ Pro W3"/>
              </a:rPr>
              <a:t>Knowledge</a:t>
            </a:r>
            <a:endParaRPr lang="sv-SE" sz="1800" b="1" dirty="0" smtClean="0">
              <a:solidFill>
                <a:srgbClr val="7030A0"/>
              </a:solidFill>
              <a:latin typeface="Arial" pitchFamily="34" charset="0"/>
              <a:ea typeface="ヒラギノ角ゴ Pro W3"/>
              <a:cs typeface="ヒラギノ角ゴ Pro W3"/>
            </a:endParaRPr>
          </a:p>
          <a:p>
            <a:pPr eaLnBrk="1" hangingPunct="1"/>
            <a:r>
              <a:rPr lang="sv-SE" sz="1800" b="1" dirty="0" err="1" smtClean="0">
                <a:solidFill>
                  <a:srgbClr val="7030A0"/>
                </a:solidFill>
                <a:latin typeface="Arial" pitchFamily="34" charset="0"/>
                <a:ea typeface="ヒラギノ角ゴ Pro W3"/>
                <a:cs typeface="ヒラギノ角ゴ Pro W3"/>
              </a:rPr>
              <a:t>accessibility</a:t>
            </a:r>
            <a:endParaRPr lang="sv-SE" sz="1800" b="1" dirty="0">
              <a:solidFill>
                <a:srgbClr val="7030A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5" name="textruta 9"/>
          <p:cNvSpPr txBox="1">
            <a:spLocks noChangeArrowheads="1"/>
          </p:cNvSpPr>
          <p:nvPr/>
        </p:nvSpPr>
        <p:spPr bwMode="auto">
          <a:xfrm>
            <a:off x="686690" y="1994007"/>
            <a:ext cx="19510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Minority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6" name="textruta 9"/>
          <p:cNvSpPr txBox="1">
            <a:spLocks noChangeArrowheads="1"/>
          </p:cNvSpPr>
          <p:nvPr/>
        </p:nvSpPr>
        <p:spPr bwMode="auto">
          <a:xfrm>
            <a:off x="804622" y="5033623"/>
            <a:ext cx="165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Ethnic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background</a:t>
            </a:r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7" name="textruta 9"/>
          <p:cNvSpPr txBox="1">
            <a:spLocks noChangeArrowheads="1"/>
          </p:cNvSpPr>
          <p:nvPr/>
        </p:nvSpPr>
        <p:spPr bwMode="auto">
          <a:xfrm>
            <a:off x="771780" y="3632559"/>
            <a:ext cx="18659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Disability</a:t>
            </a:r>
            <a:r>
              <a:rPr lang="sv-SE" sz="18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v-SE" sz="1800" b="1" dirty="0" err="1" smtClean="0">
                <a:solidFill>
                  <a:srgbClr val="FF0000"/>
                </a:solidFill>
                <a:latin typeface="Arial" pitchFamily="34" charset="0"/>
              </a:rPr>
              <a:t>issues</a:t>
            </a:r>
            <a:endParaRPr lang="sv-SE" sz="1800" b="1" dirty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sv-SE" sz="1800" b="1" dirty="0">
              <a:solidFill>
                <a:srgbClr val="FF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9489" name="textruta 12"/>
          <p:cNvSpPr txBox="1">
            <a:spLocks noChangeArrowheads="1"/>
          </p:cNvSpPr>
          <p:nvPr/>
        </p:nvSpPr>
        <p:spPr bwMode="auto">
          <a:xfrm>
            <a:off x="5859949" y="5064138"/>
            <a:ext cx="1552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sv-SE" sz="1800" b="1" dirty="0" err="1" smtClean="0">
                <a:latin typeface="Arial" pitchFamily="34" charset="0"/>
              </a:rPr>
              <a:t>Behaviour</a:t>
            </a:r>
            <a:endParaRPr lang="sv-SE" sz="1800" b="1" dirty="0">
              <a:latin typeface="Arial" pitchFamily="34" charset="0"/>
            </a:endParaRPr>
          </a:p>
          <a:p>
            <a:pPr eaLnBrk="1" hangingPunct="1"/>
            <a:endParaRPr lang="sv-SE" sz="1800" b="1" dirty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305" y="3671433"/>
            <a:ext cx="770871" cy="2340000"/>
          </a:xfrm>
          <a:prstGeom prst="rect">
            <a:avLst/>
          </a:prstGeom>
        </p:spPr>
      </p:pic>
      <p:sp>
        <p:nvSpPr>
          <p:cNvPr id="2" name="textruta 1"/>
          <p:cNvSpPr txBox="1"/>
          <p:nvPr/>
        </p:nvSpPr>
        <p:spPr>
          <a:xfrm>
            <a:off x="2784492" y="123087"/>
            <a:ext cx="492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i="1" dirty="0" smtClean="0">
                <a:solidFill>
                  <a:srgbClr val="008000"/>
                </a:solidFill>
              </a:rPr>
              <a:t>The human </a:t>
            </a:r>
            <a:r>
              <a:rPr lang="sv-SE" sz="2400" b="1" i="1" dirty="0" err="1" smtClean="0">
                <a:solidFill>
                  <a:srgbClr val="008000"/>
                </a:solidFill>
              </a:rPr>
              <a:t>rights</a:t>
            </a:r>
            <a:r>
              <a:rPr lang="sv-SE" sz="2400" b="1" i="1" dirty="0" smtClean="0">
                <a:solidFill>
                  <a:srgbClr val="008000"/>
                </a:solidFill>
              </a:rPr>
              <a:t> </a:t>
            </a:r>
            <a:r>
              <a:rPr lang="sv-SE" sz="2400" b="1" i="1" dirty="0" err="1" smtClean="0">
                <a:solidFill>
                  <a:srgbClr val="008000"/>
                </a:solidFill>
              </a:rPr>
              <a:t>frame</a:t>
            </a:r>
            <a:endParaRPr lang="sv-SE" sz="2400" b="1" i="1" dirty="0">
              <a:solidFill>
                <a:srgbClr val="008000"/>
              </a:solidFill>
            </a:endParaRPr>
          </a:p>
        </p:txBody>
      </p:sp>
      <p:sp>
        <p:nvSpPr>
          <p:cNvPr id="4" name="textruta 3"/>
          <p:cNvSpPr txBox="1"/>
          <p:nvPr/>
        </p:nvSpPr>
        <p:spPr>
          <a:xfrm rot="5400000">
            <a:off x="4273065" y="6664567"/>
            <a:ext cx="761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 smtClean="0">
                <a:solidFill>
                  <a:schemeClr val="bg2"/>
                </a:solidFill>
              </a:rPr>
              <a:t>H-U-M-A-N  R-I-G-H-T-S</a:t>
            </a:r>
            <a:endParaRPr lang="en-GB" sz="2000" b="1" dirty="0">
              <a:solidFill>
                <a:schemeClr val="bg2"/>
              </a:solidFill>
            </a:endParaRPr>
          </a:p>
        </p:txBody>
      </p:sp>
      <p:sp>
        <p:nvSpPr>
          <p:cNvPr id="30" name="textruta 29"/>
          <p:cNvSpPr txBox="1"/>
          <p:nvPr/>
        </p:nvSpPr>
        <p:spPr>
          <a:xfrm>
            <a:off x="4671653" y="6201513"/>
            <a:ext cx="761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 smtClean="0">
                <a:solidFill>
                  <a:schemeClr val="bg2"/>
                </a:solidFill>
              </a:rPr>
              <a:t>H-U-M-A-N  R-I-G-H-T-S</a:t>
            </a:r>
            <a:endParaRPr lang="en-GB" sz="2000" b="1" dirty="0">
              <a:solidFill>
                <a:schemeClr val="bg2"/>
              </a:solidFill>
            </a:endParaRPr>
          </a:p>
        </p:txBody>
      </p:sp>
      <p:pic>
        <p:nvPicPr>
          <p:cNvPr id="31" name="Bildobjekt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79858" y="5637879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Oval 4"/>
          <p:cNvSpPr>
            <a:spLocks noChangeArrowheads="1"/>
          </p:cNvSpPr>
          <p:nvPr/>
        </p:nvSpPr>
        <p:spPr bwMode="auto">
          <a:xfrm>
            <a:off x="2411413" y="1903350"/>
            <a:ext cx="4535487" cy="2160587"/>
          </a:xfrm>
          <a:prstGeom prst="ellipse">
            <a:avLst/>
          </a:prstGeom>
          <a:solidFill>
            <a:srgbClr val="92D050">
              <a:alpha val="8500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sv-SE">
              <a:cs typeface="+mn-cs"/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3029680" y="1218328"/>
            <a:ext cx="3506788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sv-SE" sz="2400" b="1" dirty="0" smtClean="0">
                <a:latin typeface="+mj-lt"/>
                <a:cs typeface="+mn-cs"/>
              </a:rPr>
              <a:t>Human </a:t>
            </a:r>
            <a:r>
              <a:rPr lang="sv-SE" sz="2400" b="1" dirty="0" err="1" smtClean="0">
                <a:latin typeface="+mj-lt"/>
                <a:cs typeface="+mn-cs"/>
              </a:rPr>
              <a:t>rights-based</a:t>
            </a:r>
            <a:r>
              <a:rPr lang="sv-SE" sz="2400" b="1" dirty="0" smtClean="0">
                <a:latin typeface="+mj-lt"/>
                <a:cs typeface="+mn-cs"/>
              </a:rPr>
              <a:t> </a:t>
            </a:r>
            <a:r>
              <a:rPr lang="sv-SE" sz="2400" b="1" dirty="0" err="1" smtClean="0">
                <a:latin typeface="+mj-lt"/>
                <a:cs typeface="+mn-cs"/>
              </a:rPr>
              <a:t>work</a:t>
            </a:r>
            <a:endParaRPr lang="sv-SE" sz="2400" b="1" dirty="0" smtClean="0">
              <a:latin typeface="+mj-lt"/>
              <a:cs typeface="+mn-cs"/>
            </a:endParaRPr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759015" y="3988046"/>
            <a:ext cx="3422662" cy="206210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sv-SE" sz="2400" b="1" dirty="0" smtClean="0">
                <a:latin typeface="+mj-lt"/>
                <a:cs typeface="+mn-cs"/>
              </a:rPr>
              <a:t>Human </a:t>
            </a:r>
            <a:r>
              <a:rPr lang="sv-SE" sz="2400" b="1" dirty="0" err="1" smtClean="0">
                <a:latin typeface="+mj-lt"/>
                <a:cs typeface="+mn-cs"/>
              </a:rPr>
              <a:t>rights</a:t>
            </a:r>
            <a:r>
              <a:rPr lang="sv-SE" sz="2400" b="1" dirty="0" smtClean="0">
                <a:latin typeface="+mj-lt"/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lang="sv-SE" sz="2400" b="1" dirty="0" err="1" smtClean="0">
                <a:latin typeface="+mj-lt"/>
                <a:cs typeface="+mn-cs"/>
              </a:rPr>
              <a:t>principles</a:t>
            </a:r>
            <a:endParaRPr lang="sv-SE" sz="2400" b="1" dirty="0" smtClean="0">
              <a:latin typeface="+mj-lt"/>
              <a:cs typeface="+mn-cs"/>
            </a:endParaRPr>
          </a:p>
          <a:p>
            <a:pPr eaLnBrk="1" hangingPunct="1">
              <a:defRPr/>
            </a:pPr>
            <a:endParaRPr lang="sv-SE" sz="2000" dirty="0" smtClean="0">
              <a:latin typeface="+mj-lt"/>
              <a:cs typeface="+mn-cs"/>
            </a:endParaRPr>
          </a:p>
          <a:p>
            <a:pPr eaLnBrk="1" hangingPunct="1">
              <a:defRPr/>
            </a:pPr>
            <a:r>
              <a:rPr lang="sv-SE" sz="2000" dirty="0" smtClean="0">
                <a:latin typeface="+mj-lt"/>
                <a:cs typeface="+mn-cs"/>
              </a:rPr>
              <a:t>(participation, </a:t>
            </a:r>
            <a:r>
              <a:rPr lang="sv-SE" sz="2000" dirty="0" err="1" smtClean="0">
                <a:latin typeface="+mj-lt"/>
                <a:cs typeface="+mn-cs"/>
              </a:rPr>
              <a:t>inclusion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equality</a:t>
            </a:r>
            <a:r>
              <a:rPr lang="sv-SE" sz="2000" dirty="0" smtClean="0">
                <a:latin typeface="+mj-lt"/>
                <a:cs typeface="+mn-cs"/>
              </a:rPr>
              <a:t>, non-</a:t>
            </a:r>
            <a:r>
              <a:rPr lang="sv-SE" sz="2000" dirty="0" err="1" smtClean="0">
                <a:latin typeface="+mj-lt"/>
                <a:cs typeface="+mn-cs"/>
              </a:rPr>
              <a:t>discrimination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transparency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accountability</a:t>
            </a:r>
            <a:r>
              <a:rPr lang="sv-SE" sz="2000" dirty="0" smtClean="0">
                <a:latin typeface="+mj-lt"/>
                <a:cs typeface="+mn-cs"/>
              </a:rPr>
              <a:t>)</a:t>
            </a:r>
          </a:p>
        </p:txBody>
      </p:sp>
      <p:sp>
        <p:nvSpPr>
          <p:cNvPr id="128007" name="Text Box 7"/>
          <p:cNvSpPr txBox="1">
            <a:spLocks noChangeArrowheads="1"/>
          </p:cNvSpPr>
          <p:nvPr/>
        </p:nvSpPr>
        <p:spPr bwMode="auto">
          <a:xfrm>
            <a:off x="5446658" y="4025533"/>
            <a:ext cx="3238556" cy="193899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r" eaLnBrk="1" hangingPunct="1">
              <a:defRPr/>
            </a:pPr>
            <a:r>
              <a:rPr lang="sv-SE" sz="2400" b="1" dirty="0" smtClean="0">
                <a:latin typeface="+mj-lt"/>
                <a:cs typeface="+mn-cs"/>
              </a:rPr>
              <a:t>Human </a:t>
            </a:r>
            <a:r>
              <a:rPr lang="sv-SE" sz="2400" b="1" dirty="0" err="1" smtClean="0">
                <a:latin typeface="+mj-lt"/>
                <a:cs typeface="+mn-cs"/>
              </a:rPr>
              <a:t>rights</a:t>
            </a:r>
            <a:r>
              <a:rPr lang="sv-SE" sz="2400" b="1" dirty="0" smtClean="0">
                <a:latin typeface="+mj-lt"/>
                <a:cs typeface="+mn-cs"/>
              </a:rPr>
              <a:t> </a:t>
            </a:r>
          </a:p>
          <a:p>
            <a:pPr algn="r" eaLnBrk="1" hangingPunct="1">
              <a:defRPr/>
            </a:pPr>
            <a:r>
              <a:rPr lang="sv-SE" sz="2400" b="1" dirty="0">
                <a:latin typeface="+mj-lt"/>
              </a:rPr>
              <a:t>s</a:t>
            </a:r>
            <a:r>
              <a:rPr lang="sv-SE" sz="2400" b="1" dirty="0" smtClean="0">
                <a:latin typeface="+mj-lt"/>
                <a:cs typeface="+mn-cs"/>
              </a:rPr>
              <a:t>tandards</a:t>
            </a:r>
          </a:p>
          <a:p>
            <a:pPr algn="r" eaLnBrk="1" hangingPunct="1">
              <a:defRPr/>
            </a:pPr>
            <a:endParaRPr lang="sv-SE" sz="1200" dirty="0">
              <a:latin typeface="+mj-lt"/>
              <a:cs typeface="+mn-cs"/>
            </a:endParaRPr>
          </a:p>
          <a:p>
            <a:pPr algn="r" eaLnBrk="1" hangingPunct="1">
              <a:defRPr/>
            </a:pPr>
            <a:r>
              <a:rPr lang="sv-SE" sz="2000" dirty="0" smtClean="0">
                <a:latin typeface="+mj-lt"/>
                <a:cs typeface="+mn-cs"/>
              </a:rPr>
              <a:t>(</a:t>
            </a:r>
            <a:r>
              <a:rPr lang="sv-SE" sz="2000" dirty="0" err="1" smtClean="0">
                <a:latin typeface="+mj-lt"/>
                <a:cs typeface="+mn-cs"/>
              </a:rPr>
              <a:t>legally</a:t>
            </a:r>
            <a:r>
              <a:rPr lang="sv-SE" sz="2000" dirty="0" smtClean="0">
                <a:latin typeface="+mj-lt"/>
                <a:cs typeface="+mn-cs"/>
              </a:rPr>
              <a:t> </a:t>
            </a:r>
            <a:r>
              <a:rPr lang="sv-SE" sz="2000" dirty="0" err="1" smtClean="0">
                <a:latin typeface="+mj-lt"/>
                <a:cs typeface="+mn-cs"/>
              </a:rPr>
              <a:t>binding</a:t>
            </a:r>
            <a:r>
              <a:rPr lang="sv-SE" sz="2000" dirty="0" smtClean="0">
                <a:latin typeface="+mj-lt"/>
                <a:cs typeface="+mn-cs"/>
              </a:rPr>
              <a:t> </a:t>
            </a:r>
            <a:r>
              <a:rPr lang="sv-SE" sz="2000" dirty="0" err="1" smtClean="0">
                <a:latin typeface="+mj-lt"/>
                <a:cs typeface="+mn-cs"/>
              </a:rPr>
              <a:t>conventions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constitutions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laws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ordinances</a:t>
            </a:r>
            <a:r>
              <a:rPr lang="sv-SE" sz="2000" dirty="0" smtClean="0">
                <a:latin typeface="+mj-lt"/>
                <a:cs typeface="+mn-cs"/>
              </a:rPr>
              <a:t>, </a:t>
            </a:r>
            <a:r>
              <a:rPr lang="sv-SE" sz="2000" dirty="0" err="1" smtClean="0">
                <a:latin typeface="+mj-lt"/>
                <a:cs typeface="+mn-cs"/>
              </a:rPr>
              <a:t>regulations</a:t>
            </a:r>
            <a:r>
              <a:rPr lang="sv-SE" sz="2000" dirty="0" smtClean="0">
                <a:latin typeface="+mj-lt"/>
                <a:cs typeface="+mn-cs"/>
              </a:rPr>
              <a:t>)</a:t>
            </a:r>
            <a:endParaRPr lang="sv-SE" sz="2800" dirty="0" smtClean="0">
              <a:latin typeface="+mj-lt"/>
              <a:cs typeface="+mn-cs"/>
            </a:endParaRPr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3021791" y="2665350"/>
            <a:ext cx="3362325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sv-SE" sz="2800" b="1" dirty="0" smtClean="0">
                <a:latin typeface="+mj-lt"/>
                <a:cs typeface="+mn-cs"/>
              </a:rPr>
              <a:t>Mänskliga rättigheter</a:t>
            </a:r>
          </a:p>
        </p:txBody>
      </p:sp>
      <p:sp>
        <p:nvSpPr>
          <p:cNvPr id="2" name="Rektangel 1"/>
          <p:cNvSpPr/>
          <p:nvPr/>
        </p:nvSpPr>
        <p:spPr>
          <a:xfrm>
            <a:off x="1745805" y="330169"/>
            <a:ext cx="5122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v-SE" sz="2800" b="1" dirty="0" smtClean="0">
                <a:solidFill>
                  <a:srgbClr val="276F35"/>
                </a:solidFill>
                <a:latin typeface="+mj-lt"/>
                <a:cs typeface="+mn-cs"/>
              </a:rPr>
              <a:t>Human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  <a:cs typeface="+mn-cs"/>
              </a:rPr>
              <a:t>rights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  <a:cs typeface="+mn-cs"/>
              </a:rPr>
              <a:t> –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  <a:cs typeface="+mn-cs"/>
              </a:rPr>
              <a:t>three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  <a:cs typeface="+mn-cs"/>
              </a:rPr>
              <a:t> dimensions</a:t>
            </a:r>
            <a:endParaRPr lang="sv-SE" sz="2800" b="1" dirty="0">
              <a:solidFill>
                <a:srgbClr val="276F35"/>
              </a:solidFill>
              <a:latin typeface="+mj-lt"/>
              <a:cs typeface="+mn-cs"/>
            </a:endParaRPr>
          </a:p>
        </p:txBody>
      </p:sp>
      <p:sp>
        <p:nvSpPr>
          <p:cNvPr id="4" name="Båge 3"/>
          <p:cNvSpPr/>
          <p:nvPr/>
        </p:nvSpPr>
        <p:spPr>
          <a:xfrm>
            <a:off x="5292725" y="1550925"/>
            <a:ext cx="2735263" cy="3816350"/>
          </a:xfrm>
          <a:prstGeom prst="arc">
            <a:avLst/>
          </a:prstGeom>
          <a:ln w="38100">
            <a:solidFill>
              <a:srgbClr val="276F35"/>
            </a:solidFill>
            <a:headEnd type="stealth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sp>
        <p:nvSpPr>
          <p:cNvPr id="18" name="Båge 17"/>
          <p:cNvSpPr/>
          <p:nvPr/>
        </p:nvSpPr>
        <p:spPr>
          <a:xfrm>
            <a:off x="107504" y="1479512"/>
            <a:ext cx="2736304" cy="3816424"/>
          </a:xfrm>
          <a:prstGeom prst="arc">
            <a:avLst/>
          </a:prstGeom>
          <a:ln w="38100">
            <a:solidFill>
              <a:srgbClr val="276F35"/>
            </a:solidFill>
            <a:headEnd type="stealth" w="lg" len="lg"/>
            <a:tailEnd type="none"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sv-SE"/>
          </a:p>
        </p:txBody>
      </p:sp>
      <p:pic>
        <p:nvPicPr>
          <p:cNvPr id="11" name="Bildobjekt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81" name="PubRRectCallout"/>
          <p:cNvSpPr>
            <a:spLocks noEditPoints="1" noChangeArrowheads="1"/>
          </p:cNvSpPr>
          <p:nvPr/>
        </p:nvSpPr>
        <p:spPr bwMode="auto">
          <a:xfrm>
            <a:off x="1136472" y="3079102"/>
            <a:ext cx="3416867" cy="15020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noFill/>
          <a:ln w="53975">
            <a:solidFill>
              <a:srgbClr val="29874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57175" indent="-257175" algn="ctr">
              <a:defRPr/>
            </a:pPr>
            <a:r>
              <a:rPr lang="en-GB" sz="2200" dirty="0" smtClean="0">
                <a:latin typeface="+mj-lt"/>
              </a:rPr>
              <a:t>The goals of plans and actions are clearly linked to human rights</a:t>
            </a:r>
            <a:endParaRPr lang="en-US" sz="2200" dirty="0">
              <a:latin typeface="+mj-lt"/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1136472" y="1287624"/>
            <a:ext cx="3416867" cy="150997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noFill/>
          <a:ln w="53975">
            <a:solidFill>
              <a:srgbClr val="29874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57175" indent="-257175" algn="ctr">
              <a:defRPr/>
            </a:pPr>
            <a:r>
              <a:rPr lang="en-GB" sz="2200" dirty="0" smtClean="0">
                <a:latin typeface="+mj-lt"/>
              </a:rPr>
              <a:t>Baseline studies include </a:t>
            </a:r>
            <a:r>
              <a:rPr lang="en-US" sz="2200" dirty="0" smtClean="0">
                <a:latin typeface="+mj-lt"/>
              </a:rPr>
              <a:t>different groups’ access to human rights</a:t>
            </a:r>
            <a:endParaRPr lang="en-GB" sz="2200" dirty="0">
              <a:latin typeface="+mj-lt"/>
            </a:endParaRP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1136472" y="4852493"/>
            <a:ext cx="3416867" cy="149232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noFill/>
          <a:ln w="53975">
            <a:solidFill>
              <a:srgbClr val="29874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57175" indent="-257175" algn="ctr">
              <a:defRPr/>
            </a:pPr>
            <a:r>
              <a:rPr lang="en-GB" sz="2200" dirty="0" smtClean="0">
                <a:latin typeface="+mj-lt"/>
              </a:rPr>
              <a:t>Specific focus on groups that are or tend to be down-prioritised</a:t>
            </a:r>
            <a:endParaRPr lang="en-GB" sz="2200" dirty="0">
              <a:latin typeface="+mj-lt"/>
            </a:endParaRPr>
          </a:p>
        </p:txBody>
      </p:sp>
      <p:sp>
        <p:nvSpPr>
          <p:cNvPr id="17414" name="textruta 2"/>
          <p:cNvSpPr txBox="1">
            <a:spLocks noChangeArrowheads="1"/>
          </p:cNvSpPr>
          <p:nvPr/>
        </p:nvSpPr>
        <p:spPr bwMode="auto">
          <a:xfrm>
            <a:off x="2558412" y="263489"/>
            <a:ext cx="5062538" cy="52322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Human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rights-based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work</a:t>
            </a:r>
            <a:endParaRPr lang="sv-SE" sz="2800" b="1" dirty="0">
              <a:solidFill>
                <a:srgbClr val="276F35"/>
              </a:solidFill>
              <a:latin typeface="+mj-lt"/>
            </a:endParaRP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5004048" y="1287624"/>
            <a:ext cx="3024336" cy="150997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noFill/>
          <a:ln w="53975">
            <a:solidFill>
              <a:srgbClr val="29874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57175" indent="-257175" algn="ctr">
              <a:spcBef>
                <a:spcPts val="450"/>
              </a:spcBef>
              <a:defRPr/>
            </a:pPr>
            <a:r>
              <a:rPr lang="en-GB" sz="2200" dirty="0" smtClean="0">
                <a:latin typeface="+mj-lt"/>
              </a:rPr>
              <a:t>All activities are founded on human rights principles</a:t>
            </a:r>
            <a:endParaRPr lang="en-US" sz="2200" dirty="0">
              <a:latin typeface="+mj-lt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5004047" y="3079102"/>
            <a:ext cx="3084875" cy="15020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noFill/>
          <a:ln w="53975">
            <a:solidFill>
              <a:srgbClr val="29874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57175" indent="-257175" algn="ctr">
              <a:defRPr/>
            </a:pPr>
            <a:r>
              <a:rPr lang="en-GB" sz="2200" dirty="0" smtClean="0">
                <a:latin typeface="+mj-lt"/>
              </a:rPr>
              <a:t>Monitoring/evaluation of both goal fulfilment and work processes</a:t>
            </a:r>
            <a:endParaRPr lang="en-US" sz="2200" dirty="0">
              <a:latin typeface="+mj-lt"/>
            </a:endParaRP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5004048" y="4862636"/>
            <a:ext cx="3024336" cy="148218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noFill/>
          <a:ln w="53975">
            <a:solidFill>
              <a:srgbClr val="298748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57175" indent="-257175" algn="ctr">
              <a:spcBef>
                <a:spcPct val="20000"/>
              </a:spcBef>
              <a:defRPr/>
            </a:pPr>
            <a:r>
              <a:rPr lang="en-GB" sz="2200" dirty="0" smtClean="0">
                <a:latin typeface="+mj-lt"/>
              </a:rPr>
              <a:t>Long-term overall strengthening of human rights</a:t>
            </a:r>
            <a:endParaRPr lang="en-US" sz="2200" dirty="0">
              <a:latin typeface="+mj-lt"/>
            </a:endParaRPr>
          </a:p>
        </p:txBody>
      </p:sp>
      <p:pic>
        <p:nvPicPr>
          <p:cNvPr id="13" name="Bildobjekt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47" y="6202253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2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 rot="1575443">
            <a:off x="2226643" y="877327"/>
            <a:ext cx="396755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v-SE" sz="3000" b="1" dirty="0" smtClean="0">
                <a:solidFill>
                  <a:srgbClr val="1E5629"/>
                </a:solidFill>
              </a:rPr>
              <a:t>Human </a:t>
            </a:r>
            <a:r>
              <a:rPr lang="sv-SE" sz="3000" b="1" dirty="0" err="1" smtClean="0">
                <a:solidFill>
                  <a:srgbClr val="1E5629"/>
                </a:solidFill>
              </a:rPr>
              <a:t>rights</a:t>
            </a:r>
            <a:r>
              <a:rPr lang="sv-SE" sz="3000" b="1" dirty="0" smtClean="0">
                <a:solidFill>
                  <a:srgbClr val="1E5629"/>
                </a:solidFill>
              </a:rPr>
              <a:t/>
            </a:r>
            <a:br>
              <a:rPr lang="sv-SE" sz="3000" b="1" dirty="0" smtClean="0">
                <a:solidFill>
                  <a:srgbClr val="1E5629"/>
                </a:solidFill>
              </a:rPr>
            </a:br>
            <a:r>
              <a:rPr lang="sv-SE" sz="3000" b="1" dirty="0" smtClean="0">
                <a:solidFill>
                  <a:srgbClr val="1E5629"/>
                </a:solidFill>
              </a:rPr>
              <a:t>in </a:t>
            </a:r>
            <a:r>
              <a:rPr lang="sv-SE" sz="3000" b="1" dirty="0" err="1" smtClean="0">
                <a:solidFill>
                  <a:srgbClr val="1E5629"/>
                </a:solidFill>
              </a:rPr>
              <a:t>practice</a:t>
            </a:r>
            <a:r>
              <a:rPr lang="sv-SE" sz="3000" b="1" dirty="0" smtClean="0">
                <a:solidFill>
                  <a:srgbClr val="1E5629"/>
                </a:solidFill>
              </a:rPr>
              <a:t> – in all tasks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74109" y="3097756"/>
            <a:ext cx="4433217" cy="5784980"/>
          </a:xfrm>
        </p:spPr>
        <p:txBody>
          <a:bodyPr>
            <a:normAutofit/>
          </a:bodyPr>
          <a:lstStyle/>
          <a:p>
            <a:pPr marL="0" indent="0" algn="r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Researching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 algn="r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Eduating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 algn="r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smtClean="0">
                <a:latin typeface="+mj-lt"/>
              </a:rPr>
              <a:t>Writing </a:t>
            </a:r>
            <a:r>
              <a:rPr lang="sv-SE" sz="2800" dirty="0" err="1" smtClean="0">
                <a:latin typeface="+mj-lt"/>
              </a:rPr>
              <a:t>guidelines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 algn="r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Evaluating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 algn="r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smtClean="0">
                <a:latin typeface="+mj-lt"/>
              </a:rPr>
              <a:t>Co-operating </a:t>
            </a:r>
            <a:r>
              <a:rPr lang="sv-SE" sz="2800" dirty="0" err="1" smtClean="0">
                <a:latin typeface="+mj-lt"/>
              </a:rPr>
              <a:t>with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others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 algn="r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m.m</a:t>
            </a:r>
            <a:endParaRPr lang="sv-SE" sz="2800" dirty="0" smtClean="0">
              <a:latin typeface="+mj-lt"/>
            </a:endParaRPr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588" y="401964"/>
            <a:ext cx="21812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525" y="2830075"/>
            <a:ext cx="176212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22823" y="1138578"/>
            <a:ext cx="4433217" cy="4955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smtClean="0">
                <a:latin typeface="+mj-lt"/>
              </a:rPr>
              <a:t>Planning?</a:t>
            </a:r>
          </a:p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Treatment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Examining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cases</a:t>
            </a:r>
            <a:r>
              <a:rPr lang="sv-SE" sz="2800" dirty="0" smtClean="0">
                <a:latin typeface="+mj-lt"/>
              </a:rPr>
              <a:t>? </a:t>
            </a:r>
          </a:p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smtClean="0">
                <a:latin typeface="+mj-lt"/>
              </a:rPr>
              <a:t>Decision-</a:t>
            </a:r>
            <a:r>
              <a:rPr lang="sv-SE" sz="2800" dirty="0" err="1" smtClean="0">
                <a:latin typeface="+mj-lt"/>
              </a:rPr>
              <a:t>making</a:t>
            </a:r>
            <a:r>
              <a:rPr lang="sv-SE" sz="2800" dirty="0" smtClean="0">
                <a:latin typeface="+mj-lt"/>
              </a:rPr>
              <a:t>?</a:t>
            </a:r>
          </a:p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Employing</a:t>
            </a:r>
            <a:r>
              <a:rPr lang="sv-SE" sz="2800" dirty="0" smtClean="0">
                <a:latin typeface="+mj-lt"/>
              </a:rPr>
              <a:t>? </a:t>
            </a:r>
          </a:p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Inspecting</a:t>
            </a:r>
            <a:r>
              <a:rPr lang="sv-SE" sz="2800" dirty="0" smtClean="0">
                <a:latin typeface="+mj-lt"/>
              </a:rPr>
              <a:t>? </a:t>
            </a:r>
          </a:p>
          <a:p>
            <a:pPr marL="0" indent="0">
              <a:spcBef>
                <a:spcPts val="1200"/>
              </a:spcBef>
              <a:buClr>
                <a:schemeClr val="folHlink"/>
              </a:buClr>
              <a:buSzPct val="110000"/>
              <a:buNone/>
              <a:defRPr/>
            </a:pPr>
            <a:r>
              <a:rPr lang="sv-SE" sz="2800" dirty="0" err="1" smtClean="0">
                <a:latin typeface="+mj-lt"/>
              </a:rPr>
              <a:t>Procuring</a:t>
            </a:r>
            <a:r>
              <a:rPr lang="sv-SE" sz="2800" dirty="0" smtClean="0">
                <a:latin typeface="+mj-lt"/>
              </a:rPr>
              <a:t>? </a:t>
            </a:r>
          </a:p>
        </p:txBody>
      </p:sp>
      <p:pic>
        <p:nvPicPr>
          <p:cNvPr id="9" name="Bildobjekt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2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2437" y="53751"/>
            <a:ext cx="8567737" cy="1143001"/>
          </a:xfrm>
        </p:spPr>
        <p:txBody>
          <a:bodyPr/>
          <a:lstStyle/>
          <a:p>
            <a:pPr eaLnBrk="1" hangingPunct="1">
              <a:defRPr/>
            </a:pPr>
            <a:r>
              <a:rPr lang="sv-SE" sz="2800" b="1" dirty="0" err="1" smtClean="0">
                <a:solidFill>
                  <a:srgbClr val="19975E"/>
                </a:solidFill>
              </a:rPr>
              <a:t>Everybody</a:t>
            </a:r>
            <a:r>
              <a:rPr lang="sv-SE" sz="2800" b="1" dirty="0" smtClean="0">
                <a:solidFill>
                  <a:srgbClr val="19975E"/>
                </a:solidFill>
              </a:rPr>
              <a:t> asks for </a:t>
            </a:r>
            <a:r>
              <a:rPr lang="sv-SE" sz="2800" b="1" dirty="0" err="1" smtClean="0">
                <a:solidFill>
                  <a:srgbClr val="19975E"/>
                </a:solidFill>
              </a:rPr>
              <a:t>good</a:t>
            </a:r>
            <a:r>
              <a:rPr lang="sv-SE" sz="2800" b="1" dirty="0" smtClean="0">
                <a:solidFill>
                  <a:srgbClr val="19975E"/>
                </a:solidFill>
              </a:rPr>
              <a:t> </a:t>
            </a:r>
            <a:r>
              <a:rPr lang="sv-SE" sz="2800" b="1" dirty="0" err="1" smtClean="0">
                <a:solidFill>
                  <a:srgbClr val="19975E"/>
                </a:solidFill>
              </a:rPr>
              <a:t>examples</a:t>
            </a:r>
            <a:r>
              <a:rPr lang="sv-SE" sz="2800" b="1" dirty="0" smtClean="0">
                <a:solidFill>
                  <a:srgbClr val="19975E"/>
                </a:solidFill>
              </a:rPr>
              <a:t>, </a:t>
            </a:r>
            <a:r>
              <a:rPr lang="sv-SE" sz="2800" b="1" dirty="0" err="1" smtClean="0">
                <a:solidFill>
                  <a:srgbClr val="19975E"/>
                </a:solidFill>
              </a:rPr>
              <a:t>but</a:t>
            </a:r>
            <a:r>
              <a:rPr lang="sv-SE" sz="2800" b="1" dirty="0" smtClean="0">
                <a:solidFill>
                  <a:srgbClr val="19975E"/>
                </a:solidFill>
              </a:rPr>
              <a:t>….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0363" y="1338764"/>
            <a:ext cx="8193088" cy="4114800"/>
          </a:xfrm>
        </p:spPr>
        <p:txBody>
          <a:bodyPr>
            <a:noAutofit/>
          </a:bodyPr>
          <a:lstStyle/>
          <a:p>
            <a:pPr eaLnBrk="1" hangingPunct="1">
              <a:buSzPct val="155000"/>
              <a:buFont typeface="Wingdings" pitchFamily="2" charset="2"/>
              <a:buNone/>
              <a:defRPr/>
            </a:pPr>
            <a:r>
              <a:rPr lang="sv-SE" sz="2800" dirty="0" err="1" smtClean="0">
                <a:latin typeface="+mj-lt"/>
              </a:rPr>
              <a:t>Our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experience</a:t>
            </a:r>
            <a:r>
              <a:rPr lang="sv-SE" sz="2800" dirty="0" smtClean="0">
                <a:latin typeface="+mj-lt"/>
              </a:rPr>
              <a:t> – </a:t>
            </a:r>
            <a:r>
              <a:rPr lang="sv-SE" sz="2800" dirty="0" err="1" smtClean="0">
                <a:latin typeface="+mj-lt"/>
              </a:rPr>
              <a:t>both</a:t>
            </a:r>
            <a:r>
              <a:rPr lang="sv-SE" sz="2800" dirty="0" smtClean="0">
                <a:latin typeface="+mj-lt"/>
              </a:rPr>
              <a:t> in Sweden, </a:t>
            </a:r>
            <a:r>
              <a:rPr lang="sv-SE" sz="2800" dirty="0" err="1" smtClean="0">
                <a:latin typeface="+mj-lt"/>
              </a:rPr>
              <a:t>within</a:t>
            </a:r>
            <a:r>
              <a:rPr lang="sv-SE" sz="2800" dirty="0" smtClean="0">
                <a:latin typeface="+mj-lt"/>
              </a:rPr>
              <a:t> the Council </a:t>
            </a:r>
            <a:r>
              <a:rPr lang="sv-SE" sz="2800" dirty="0" err="1" smtClean="0">
                <a:latin typeface="+mj-lt"/>
              </a:rPr>
              <a:t>of</a:t>
            </a:r>
            <a:r>
              <a:rPr lang="sv-SE" sz="2800" dirty="0" smtClean="0">
                <a:latin typeface="+mj-lt"/>
              </a:rPr>
              <a:t> </a:t>
            </a:r>
            <a:r>
              <a:rPr lang="sv-SE" sz="2800" dirty="0" err="1" smtClean="0">
                <a:latin typeface="+mj-lt"/>
              </a:rPr>
              <a:t>Europe</a:t>
            </a:r>
            <a:r>
              <a:rPr lang="sv-SE" sz="2800" dirty="0" smtClean="0">
                <a:latin typeface="+mj-lt"/>
              </a:rPr>
              <a:t> and </a:t>
            </a:r>
            <a:r>
              <a:rPr lang="sv-SE" sz="2800" dirty="0" err="1" smtClean="0">
                <a:latin typeface="+mj-lt"/>
              </a:rPr>
              <a:t>internationally</a:t>
            </a:r>
            <a:r>
              <a:rPr lang="sv-SE" sz="2800" dirty="0" smtClean="0">
                <a:latin typeface="+mj-lt"/>
              </a:rPr>
              <a:t>: </a:t>
            </a:r>
          </a:p>
          <a:p>
            <a:pPr eaLnBrk="1" hangingPunct="1">
              <a:buSzPct val="155000"/>
              <a:buFont typeface="Wingdings" pitchFamily="2" charset="2"/>
              <a:buNone/>
              <a:defRPr/>
            </a:pPr>
            <a:endParaRPr lang="sv-SE" sz="2800" dirty="0" smtClean="0">
              <a:solidFill>
                <a:srgbClr val="19975E"/>
              </a:solidFill>
              <a:latin typeface="+mj-lt"/>
            </a:endParaRPr>
          </a:p>
          <a:p>
            <a:pPr indent="0" eaLnBrk="1" hangingPunct="1">
              <a:buSzPct val="155000"/>
              <a:buFont typeface="Wingdings" pitchFamily="2" charset="2"/>
              <a:buNone/>
              <a:defRPr/>
            </a:pP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Good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examples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are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generally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searched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for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within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one’s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own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sector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,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with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the same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type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of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rights-holders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and/or the same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rights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area.</a:t>
            </a:r>
          </a:p>
          <a:p>
            <a:pPr eaLnBrk="1" hangingPunct="1">
              <a:buSzPct val="155000"/>
              <a:buFont typeface="Wingdings" pitchFamily="2" charset="2"/>
              <a:buNone/>
              <a:defRPr/>
            </a:pPr>
            <a:endParaRPr lang="sv-SE" sz="2800" dirty="0">
              <a:solidFill>
                <a:srgbClr val="19975E"/>
              </a:solidFill>
              <a:latin typeface="+mj-lt"/>
            </a:endParaRPr>
          </a:p>
          <a:p>
            <a:pPr indent="0" eaLnBrk="1" hangingPunct="1">
              <a:buSzPct val="155000"/>
              <a:buFont typeface="Wingdings" pitchFamily="2" charset="2"/>
              <a:buNone/>
              <a:defRPr/>
            </a:pPr>
            <a:r>
              <a:rPr lang="sv-SE" sz="2800" dirty="0" err="1">
                <a:solidFill>
                  <a:srgbClr val="19975E"/>
                </a:solidFill>
                <a:latin typeface="+mj-lt"/>
              </a:rPr>
              <a:t>There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are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a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number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of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generic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characters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of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human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rights-based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work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that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could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be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used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across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sectors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, </a:t>
            </a:r>
            <a:r>
              <a:rPr lang="sv-SE" sz="2800" dirty="0" err="1" smtClean="0">
                <a:solidFill>
                  <a:srgbClr val="19975E"/>
                </a:solidFill>
                <a:latin typeface="+mj-lt"/>
              </a:rPr>
              <a:t>groups</a:t>
            </a:r>
            <a:r>
              <a:rPr lang="sv-SE" sz="2800" dirty="0" smtClean="0">
                <a:solidFill>
                  <a:srgbClr val="19975E"/>
                </a:solidFill>
                <a:latin typeface="+mj-lt"/>
              </a:rPr>
              <a:t> etc.</a:t>
            </a:r>
          </a:p>
          <a:p>
            <a:pPr eaLnBrk="1" hangingPunct="1">
              <a:buSzPct val="155000"/>
              <a:buFontTx/>
              <a:buNone/>
              <a:defRPr/>
            </a:pPr>
            <a:endParaRPr lang="sv-SE" sz="2800" dirty="0" smtClean="0">
              <a:latin typeface="Times New Roman" pitchFamily="18" charset="0"/>
            </a:endParaRPr>
          </a:p>
        </p:txBody>
      </p:sp>
      <p:pic>
        <p:nvPicPr>
          <p:cNvPr id="5" name="Bildobjekt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55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214356"/>
              </p:ext>
            </p:extLst>
          </p:nvPr>
        </p:nvGraphicFramePr>
        <p:xfrm>
          <a:off x="683569" y="1909425"/>
          <a:ext cx="7488832" cy="4145280"/>
        </p:xfrm>
        <a:graphic>
          <a:graphicData uri="http://schemas.openxmlformats.org/drawingml/2006/table">
            <a:tbl>
              <a:tblPr/>
              <a:tblGrid>
                <a:gridCol w="7488832"/>
              </a:tblGrid>
              <a:tr h="4008021">
                <a:tc>
                  <a:txBody>
                    <a:bodyPr/>
                    <a:lstStyle/>
                    <a:p>
                      <a:pPr algn="l"/>
                      <a:r>
                        <a:rPr lang="en-GB" sz="2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Best </a:t>
                      </a:r>
                      <a:r>
                        <a:rPr lang="en-GB" sz="2800" b="1" i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practices of implementation of human rights at local and regional level in member states of the Council of Europe and other </a:t>
                      </a:r>
                      <a:r>
                        <a:rPr lang="en-GB" sz="28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countries</a:t>
                      </a:r>
                    </a:p>
                    <a:p>
                      <a:pPr algn="l"/>
                      <a:endParaRPr lang="en-GB" sz="280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GB" sz="200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Resolution 365 (2014</a:t>
                      </a:r>
                      <a:r>
                        <a:rPr lang="en-GB" sz="200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</a:p>
                    <a:p>
                      <a:pPr algn="l"/>
                      <a:endParaRPr lang="sv-SE" sz="200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algn="l"/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/>
                      </a:r>
                      <a:b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26</a:t>
                      </a:r>
                      <a:r>
                        <a:rPr lang="en-GB" sz="2000" b="1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</a:t>
                      </a:r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SESSION</a:t>
                      </a:r>
                      <a:endParaRPr lang="en-GB" sz="200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algn="l"/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Strasbourg, 25-27 March 2014</a:t>
                      </a:r>
                      <a:endParaRPr lang="en-GB" sz="200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algn="l"/>
                      <a:endParaRPr lang="sv-SE" sz="200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algn="l"/>
                      <a:endParaRPr lang="sv-SE" sz="200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algn="l"/>
                      <a:r>
                        <a:rPr lang="en-GB" sz="200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hlinkClick r:id="rId2"/>
                        </a:rPr>
                        <a:t>https://wcd.coe.int/ViewDoc.jsp?id=2176895&amp;Site=Congress</a:t>
                      </a:r>
                      <a:r>
                        <a:rPr lang="en-GB" sz="200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200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2437" y="269775"/>
            <a:ext cx="8567737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MS PGothic" pitchFamily="34" charset="-128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  <a:ea typeface="MS PGothic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  <a:ea typeface="MS PGothic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  <a:ea typeface="MS PGothic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  <a:ea typeface="MS PGothic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pitchFamily="-108" charset="0"/>
              </a:defRPr>
            </a:lvl9pPr>
          </a:lstStyle>
          <a:p>
            <a:pPr eaLnBrk="1" hangingPunct="1">
              <a:defRPr/>
            </a:pPr>
            <a:r>
              <a:rPr lang="sv-SE" sz="2800" b="1" kern="0" dirty="0" smtClean="0">
                <a:solidFill>
                  <a:srgbClr val="19975E"/>
                </a:solidFill>
              </a:rPr>
              <a:t>Point </a:t>
            </a:r>
            <a:r>
              <a:rPr lang="sv-SE" sz="2800" b="1" kern="0" dirty="0" err="1" smtClean="0">
                <a:solidFill>
                  <a:srgbClr val="19975E"/>
                </a:solidFill>
              </a:rPr>
              <a:t>of</a:t>
            </a:r>
            <a:r>
              <a:rPr lang="sv-SE" sz="2800" b="1" kern="0" dirty="0" smtClean="0">
                <a:solidFill>
                  <a:srgbClr val="19975E"/>
                </a:solidFill>
              </a:rPr>
              <a:t> </a:t>
            </a:r>
            <a:r>
              <a:rPr lang="sv-SE" sz="2800" b="1" kern="0" dirty="0" err="1" smtClean="0">
                <a:solidFill>
                  <a:srgbClr val="19975E"/>
                </a:solidFill>
              </a:rPr>
              <a:t>departure</a:t>
            </a:r>
            <a:r>
              <a:rPr lang="sv-SE" sz="2800" b="1" kern="0" dirty="0" smtClean="0">
                <a:solidFill>
                  <a:srgbClr val="19975E"/>
                </a:solidFill>
              </a:rPr>
              <a:t> for the </a:t>
            </a:r>
            <a:r>
              <a:rPr lang="sv-SE" sz="2800" b="1" kern="0" dirty="0" err="1" smtClean="0">
                <a:solidFill>
                  <a:srgbClr val="19975E"/>
                </a:solidFill>
              </a:rPr>
              <a:t>discussion</a:t>
            </a:r>
            <a:r>
              <a:rPr lang="sv-SE" sz="2800" b="1" kern="0" dirty="0" smtClean="0">
                <a:solidFill>
                  <a:srgbClr val="19975E"/>
                </a:solidFill>
              </a:rPr>
              <a:t>:</a:t>
            </a:r>
          </a:p>
        </p:txBody>
      </p:sp>
      <p:pic>
        <p:nvPicPr>
          <p:cNvPr id="4" name="Bildobjekt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1646" y="896818"/>
            <a:ext cx="7555024" cy="5137216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GB" b="1" dirty="0">
                <a:solidFill>
                  <a:srgbClr val="008000"/>
                </a:solidFill>
              </a:rPr>
              <a:t>Henry B. </a:t>
            </a:r>
            <a:r>
              <a:rPr lang="en-GB" b="1" dirty="0" err="1" smtClean="0">
                <a:solidFill>
                  <a:srgbClr val="008000"/>
                </a:solidFill>
              </a:rPr>
              <a:t>Ollendorff</a:t>
            </a:r>
            <a:r>
              <a:rPr lang="en-GB" b="1" dirty="0" smtClean="0">
                <a:solidFill>
                  <a:srgbClr val="008000"/>
                </a:solidFill>
              </a:rPr>
              <a:t> </a:t>
            </a:r>
          </a:p>
          <a:p>
            <a:pPr marL="0" indent="0" fontAlgn="base">
              <a:buNone/>
            </a:pPr>
            <a:endParaRPr lang="en-GB" sz="1400" dirty="0" smtClean="0"/>
          </a:p>
          <a:p>
            <a:pPr marL="0" indent="0" fontAlgn="base">
              <a:buNone/>
            </a:pPr>
            <a:r>
              <a:rPr lang="en-GB" sz="2800" dirty="0" smtClean="0"/>
              <a:t>vision </a:t>
            </a:r>
            <a:r>
              <a:rPr lang="en-GB" sz="2800" dirty="0"/>
              <a:t>to create an international program where youth leaders and social workers from many countries could get together </a:t>
            </a:r>
            <a:endParaRPr lang="en-GB" sz="2800" dirty="0" smtClean="0"/>
          </a:p>
          <a:p>
            <a:pPr marL="0" indent="0" fontAlgn="base">
              <a:buNone/>
            </a:pPr>
            <a:endParaRPr lang="en-GB" sz="1200" dirty="0" smtClean="0"/>
          </a:p>
          <a:p>
            <a:pPr marL="0" indent="0" fontAlgn="base">
              <a:buNone/>
            </a:pPr>
            <a:r>
              <a:rPr lang="en-GB" i="1" dirty="0" smtClean="0">
                <a:solidFill>
                  <a:srgbClr val="008000"/>
                </a:solidFill>
              </a:rPr>
              <a:t>…..with </a:t>
            </a:r>
            <a:r>
              <a:rPr lang="en-GB" i="1" dirty="0">
                <a:solidFill>
                  <a:srgbClr val="008000"/>
                </a:solidFill>
              </a:rPr>
              <a:t>the goal that the horrors of the Second World War would never happen again.</a:t>
            </a:r>
          </a:p>
          <a:p>
            <a:pPr marL="0" indent="0">
              <a:buNone/>
              <a:defRPr/>
            </a:pPr>
            <a:endParaRPr lang="sv-SE" sz="1800" dirty="0" smtClean="0"/>
          </a:p>
        </p:txBody>
      </p:sp>
      <p:pic>
        <p:nvPicPr>
          <p:cNvPr id="7" name="Bildobjekt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611560" y="1308934"/>
            <a:ext cx="756084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Take a proactive stance on human rights issues of local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importance. 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Give visibility to the local and regional authorities’ commitment to human rights </a:t>
            </a:r>
            <a:endParaRPr lang="en-GB" sz="2800" b="1" dirty="0" smtClean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Ensure that all public services are accessible and lower the threshold for different groups of rights-holders </a:t>
            </a:r>
            <a:endParaRPr lang="en-GB" sz="2800" b="1" dirty="0" smtClean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Initiate and maintain cooperation within the public sector with the rights of the individual rights-holder as a point of departure. 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b="1" dirty="0" smtClean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606445" y="604771"/>
            <a:ext cx="5761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  <a:tab pos="342900" algn="l"/>
              </a:tabLst>
            </a:pPr>
            <a:r>
              <a:rPr lang="en-GB" sz="2800" dirty="0">
                <a:latin typeface="+mj-lt"/>
                <a:ea typeface="Times New Roman" panose="02020603050405020304" pitchFamily="18" charset="0"/>
              </a:rPr>
              <a:t>The cases in the </a:t>
            </a:r>
            <a:r>
              <a:rPr lang="en-GB" sz="2800" dirty="0" smtClean="0">
                <a:latin typeface="+mj-lt"/>
                <a:ea typeface="Times New Roman" panose="02020603050405020304" pitchFamily="18" charset="0"/>
              </a:rPr>
              <a:t>report – generic traits</a:t>
            </a:r>
            <a:endParaRPr lang="en-GB" sz="2800" dirty="0"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4" name="Bildobjek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47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611560" y="1339021"/>
            <a:ext cx="7776864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Use empowerment strategies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to strengthen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the possibilities of the rights-holders to protect and claim their rights. </a:t>
            </a:r>
            <a:endParaRPr lang="sv-SE" sz="2800" dirty="0">
              <a:latin typeface="+mj-lt"/>
              <a:ea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n-GB" dirty="0">
                <a:latin typeface="+mj-lt"/>
                <a:ea typeface="Times New Roman" panose="02020603050405020304" pitchFamily="18" charset="0"/>
              </a:rPr>
              <a:t> </a:t>
            </a:r>
            <a:endParaRPr lang="en-GB" dirty="0" smtClean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Develop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a better understanding of the situation of different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social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groups or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minorities </a:t>
            </a: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Train civil servants and politicians how human rights are relating to their specific field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.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Cooperate with local communities and civil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organisations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for common human rights goals. 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800" dirty="0" smtClean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+mj-lt"/>
                <a:ea typeface="Times New Roman" panose="02020603050405020304" pitchFamily="18" charset="0"/>
              </a:rPr>
              <a:t>	</a:t>
            </a:r>
            <a:endParaRPr lang="sv-SE" sz="2800" dirty="0"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691438" y="548680"/>
            <a:ext cx="5761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  <a:tab pos="342900" algn="l"/>
              </a:tabLst>
            </a:pPr>
            <a:r>
              <a:rPr lang="en-GB" sz="2800" dirty="0" smtClean="0">
                <a:latin typeface="+mj-lt"/>
                <a:ea typeface="Times New Roman" panose="02020603050405020304" pitchFamily="18" charset="0"/>
              </a:rPr>
              <a:t>The cases in the report – </a:t>
            </a:r>
            <a:r>
              <a:rPr lang="en-GB" sz="2800" dirty="0">
                <a:latin typeface="+mj-lt"/>
                <a:ea typeface="Times New Roman" panose="02020603050405020304" pitchFamily="18" charset="0"/>
              </a:rPr>
              <a:t>generic traits</a:t>
            </a:r>
          </a:p>
        </p:txBody>
      </p:sp>
      <p:pic>
        <p:nvPicPr>
          <p:cNvPr id="4" name="Bildobjek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47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755576" y="1340768"/>
            <a:ext cx="770485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Develop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policies aimed at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checking and influencing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behaviour of private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actors affecting human rights enjoyment.  </a:t>
            </a:r>
            <a:endParaRPr lang="en-GB" sz="2800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dirty="0" smtClean="0"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Use comparison,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common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frameworks and indexes  when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further strengthening </a:t>
            </a:r>
            <a:r>
              <a:rPr lang="en-GB" sz="2800" b="1" dirty="0" smtClean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human </a:t>
            </a:r>
            <a:r>
              <a:rPr lang="en-GB" sz="2800" b="1" dirty="0">
                <a:solidFill>
                  <a:srgbClr val="19975E"/>
                </a:solidFill>
                <a:latin typeface="+mj-lt"/>
                <a:ea typeface="Times New Roman" panose="02020603050405020304" pitchFamily="18" charset="0"/>
              </a:rPr>
              <a:t>rights commitment. </a:t>
            </a:r>
            <a:endParaRPr lang="en-GB" sz="2800" b="1" dirty="0" smtClean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sz="2800" b="1" dirty="0">
              <a:solidFill>
                <a:srgbClr val="19975E"/>
              </a:solidFill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342900" algn="l"/>
              </a:tabLst>
            </a:pPr>
            <a:endParaRPr lang="sv-SE" sz="2400" dirty="0">
              <a:latin typeface="+mj-lt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v-SE" sz="2400" dirty="0">
              <a:latin typeface="+mj-lt"/>
            </a:endParaRPr>
          </a:p>
        </p:txBody>
      </p:sp>
      <p:sp>
        <p:nvSpPr>
          <p:cNvPr id="3" name="Rektangel 2"/>
          <p:cNvSpPr/>
          <p:nvPr/>
        </p:nvSpPr>
        <p:spPr>
          <a:xfrm>
            <a:off x="1606438" y="476672"/>
            <a:ext cx="5761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  <a:tab pos="342900" algn="l"/>
              </a:tabLst>
            </a:pPr>
            <a:r>
              <a:rPr lang="en-GB" sz="2800" dirty="0">
                <a:latin typeface="+mj-lt"/>
                <a:ea typeface="Times New Roman" panose="02020603050405020304" pitchFamily="18" charset="0"/>
              </a:rPr>
              <a:t>The cases in the report </a:t>
            </a:r>
            <a:r>
              <a:rPr lang="en-GB" sz="2800" dirty="0" smtClean="0">
                <a:latin typeface="+mj-lt"/>
                <a:ea typeface="Times New Roman" panose="02020603050405020304" pitchFamily="18" charset="0"/>
              </a:rPr>
              <a:t>– generic traits</a:t>
            </a:r>
            <a:endParaRPr lang="en-GB" sz="2800" dirty="0">
              <a:latin typeface="+mj-lt"/>
              <a:ea typeface="Times New Roman" panose="02020603050405020304" pitchFamily="18" charset="0"/>
            </a:endParaRPr>
          </a:p>
        </p:txBody>
      </p:sp>
      <p:pic>
        <p:nvPicPr>
          <p:cNvPr id="4" name="Bildobjek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4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sz="3200" b="1" dirty="0" smtClean="0">
                <a:solidFill>
                  <a:srgbClr val="276F35"/>
                </a:solidFill>
              </a:rPr>
              <a:t>Main </a:t>
            </a:r>
            <a:r>
              <a:rPr lang="sv-SE" altLang="sv-SE" sz="3200" b="1" dirty="0" err="1" smtClean="0">
                <a:solidFill>
                  <a:srgbClr val="276F35"/>
                </a:solidFill>
              </a:rPr>
              <a:t>questions</a:t>
            </a:r>
            <a:endParaRPr lang="sv-SE" altLang="sv-SE" sz="2800" b="1" dirty="0">
              <a:solidFill>
                <a:srgbClr val="276F35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804" y="1547298"/>
            <a:ext cx="8011821" cy="4114800"/>
          </a:xfrm>
        </p:spPr>
        <p:txBody>
          <a:bodyPr>
            <a:noAutofit/>
          </a:bodyPr>
          <a:lstStyle/>
          <a:p>
            <a:r>
              <a:rPr lang="sv-SE" altLang="sv-SE" sz="2800" dirty="0" err="1" smtClean="0">
                <a:latin typeface="+mj-lt"/>
              </a:rPr>
              <a:t>What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are</a:t>
            </a:r>
            <a:r>
              <a:rPr lang="sv-SE" altLang="sv-SE" sz="2800" dirty="0" smtClean="0">
                <a:latin typeface="+mj-lt"/>
              </a:rPr>
              <a:t> the social </a:t>
            </a:r>
            <a:r>
              <a:rPr lang="sv-SE" altLang="sv-SE" sz="2800" dirty="0" err="1" smtClean="0">
                <a:latin typeface="+mj-lt"/>
              </a:rPr>
              <a:t>workers</a:t>
            </a:r>
            <a:r>
              <a:rPr lang="sv-SE" altLang="sv-SE" sz="2800" dirty="0" smtClean="0">
                <a:latin typeface="+mj-lt"/>
              </a:rPr>
              <a:t>’ </a:t>
            </a:r>
            <a:r>
              <a:rPr lang="sv-SE" altLang="sv-SE" sz="2800" dirty="0" err="1" smtClean="0">
                <a:latin typeface="+mj-lt"/>
              </a:rPr>
              <a:t>responsibilities</a:t>
            </a:r>
            <a:r>
              <a:rPr lang="sv-SE" altLang="sv-SE" sz="2800" dirty="0" smtClean="0">
                <a:latin typeface="+mj-lt"/>
              </a:rPr>
              <a:t> for </a:t>
            </a:r>
            <a:r>
              <a:rPr lang="sv-SE" altLang="sv-SE" sz="2800" dirty="0" err="1" smtClean="0">
                <a:latin typeface="+mj-lt"/>
              </a:rPr>
              <a:t>safeguarding</a:t>
            </a:r>
            <a:r>
              <a:rPr lang="sv-SE" altLang="sv-SE" sz="2800" dirty="0" smtClean="0">
                <a:latin typeface="+mj-lt"/>
              </a:rPr>
              <a:t> human </a:t>
            </a:r>
            <a:r>
              <a:rPr lang="sv-SE" altLang="sv-SE" sz="2800" dirty="0" err="1" smtClean="0">
                <a:latin typeface="+mj-lt"/>
              </a:rPr>
              <a:t>rights</a:t>
            </a:r>
            <a:r>
              <a:rPr lang="sv-SE" altLang="sv-SE" sz="2800" dirty="0" smtClean="0">
                <a:latin typeface="+mj-lt"/>
              </a:rPr>
              <a:t>?</a:t>
            </a:r>
          </a:p>
          <a:p>
            <a:endParaRPr lang="sv-SE" altLang="sv-SE" sz="1800" dirty="0">
              <a:latin typeface="+mj-lt"/>
            </a:endParaRPr>
          </a:p>
          <a:p>
            <a:r>
              <a:rPr lang="sv-SE" altLang="sv-SE" sz="2800" dirty="0" err="1" smtClean="0">
                <a:latin typeface="+mj-lt"/>
              </a:rPr>
              <a:t>How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may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these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responsibilities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become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more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visible</a:t>
            </a:r>
            <a:r>
              <a:rPr lang="sv-SE" altLang="sv-SE" sz="2800" dirty="0" smtClean="0">
                <a:latin typeface="+mj-lt"/>
              </a:rPr>
              <a:t> in the </a:t>
            </a:r>
            <a:r>
              <a:rPr lang="sv-SE" altLang="sv-SE" sz="2800" dirty="0" err="1" smtClean="0">
                <a:latin typeface="+mj-lt"/>
              </a:rPr>
              <a:t>daily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work</a:t>
            </a:r>
            <a:r>
              <a:rPr lang="sv-SE" altLang="sv-SE" sz="2800" dirty="0" smtClean="0">
                <a:latin typeface="+mj-lt"/>
              </a:rPr>
              <a:t>?</a:t>
            </a:r>
            <a:endParaRPr lang="sv-SE" altLang="sv-SE" sz="2800" dirty="0">
              <a:latin typeface="+mj-lt"/>
            </a:endParaRPr>
          </a:p>
          <a:p>
            <a:pPr marL="0" indent="0">
              <a:buNone/>
            </a:pPr>
            <a:endParaRPr lang="sv-SE" altLang="sv-SE" sz="1800" dirty="0">
              <a:latin typeface="+mj-lt"/>
            </a:endParaRPr>
          </a:p>
          <a:p>
            <a:r>
              <a:rPr lang="sv-SE" altLang="sv-SE" sz="2800" dirty="0" err="1" smtClean="0">
                <a:latin typeface="+mj-lt"/>
              </a:rPr>
              <a:t>How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should</a:t>
            </a:r>
            <a:r>
              <a:rPr lang="sv-SE" altLang="sv-SE" sz="2800" dirty="0" smtClean="0">
                <a:latin typeface="+mj-lt"/>
              </a:rPr>
              <a:t> social </a:t>
            </a:r>
            <a:r>
              <a:rPr lang="sv-SE" altLang="sv-SE" sz="2800" dirty="0" err="1" smtClean="0">
                <a:latin typeface="+mj-lt"/>
              </a:rPr>
              <a:t>workers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behave</a:t>
            </a:r>
            <a:r>
              <a:rPr lang="sv-SE" altLang="sv-SE" sz="2800" dirty="0" smtClean="0">
                <a:latin typeface="+mj-lt"/>
              </a:rPr>
              <a:t> in situations </a:t>
            </a:r>
            <a:r>
              <a:rPr lang="sv-SE" altLang="sv-SE" sz="2800" dirty="0" err="1" smtClean="0">
                <a:latin typeface="+mj-lt"/>
              </a:rPr>
              <a:t>where</a:t>
            </a:r>
            <a:r>
              <a:rPr lang="sv-SE" altLang="sv-SE" sz="2800" dirty="0" smtClean="0">
                <a:latin typeface="+mj-lt"/>
              </a:rPr>
              <a:t> human </a:t>
            </a:r>
            <a:r>
              <a:rPr lang="sv-SE" altLang="sv-SE" sz="2800" dirty="0" err="1" smtClean="0">
                <a:latin typeface="+mj-lt"/>
              </a:rPr>
              <a:t>rights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may</a:t>
            </a:r>
            <a:r>
              <a:rPr lang="sv-SE" altLang="sv-SE" sz="2800" dirty="0" smtClean="0">
                <a:latin typeface="+mj-lt"/>
              </a:rPr>
              <a:t> be in </a:t>
            </a:r>
            <a:r>
              <a:rPr lang="sv-SE" altLang="sv-SE" sz="2800" dirty="0" err="1" smtClean="0">
                <a:latin typeface="+mj-lt"/>
              </a:rPr>
              <a:t>concflict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with</a:t>
            </a:r>
            <a:r>
              <a:rPr lang="sv-SE" altLang="sv-SE" sz="2800" dirty="0" smtClean="0">
                <a:latin typeface="+mj-lt"/>
              </a:rPr>
              <a:t> </a:t>
            </a:r>
            <a:r>
              <a:rPr lang="sv-SE" altLang="sv-SE" sz="2800" dirty="0" err="1" smtClean="0">
                <a:latin typeface="+mj-lt"/>
              </a:rPr>
              <a:t>other</a:t>
            </a:r>
            <a:r>
              <a:rPr lang="sv-SE" altLang="sv-SE" sz="2800" dirty="0" smtClean="0">
                <a:latin typeface="+mj-lt"/>
              </a:rPr>
              <a:t> common </a:t>
            </a:r>
            <a:r>
              <a:rPr lang="sv-SE" altLang="sv-SE" sz="2800" dirty="0" err="1" smtClean="0">
                <a:latin typeface="+mj-lt"/>
              </a:rPr>
              <a:t>practices</a:t>
            </a:r>
            <a:r>
              <a:rPr lang="sv-SE" altLang="sv-SE" sz="2800" dirty="0" smtClean="0">
                <a:latin typeface="+mj-lt"/>
              </a:rPr>
              <a:t>, </a:t>
            </a:r>
            <a:r>
              <a:rPr lang="sv-SE" altLang="sv-SE" sz="2800" dirty="0" err="1" smtClean="0">
                <a:latin typeface="+mj-lt"/>
              </a:rPr>
              <a:t>values</a:t>
            </a:r>
            <a:r>
              <a:rPr lang="sv-SE" altLang="sv-SE" sz="2800" dirty="0" smtClean="0">
                <a:latin typeface="+mj-lt"/>
              </a:rPr>
              <a:t>, </a:t>
            </a:r>
            <a:r>
              <a:rPr lang="sv-SE" altLang="sv-SE" sz="2800" dirty="0" err="1" smtClean="0">
                <a:latin typeface="+mj-lt"/>
              </a:rPr>
              <a:t>decisions</a:t>
            </a:r>
            <a:r>
              <a:rPr lang="sv-SE" altLang="sv-SE" sz="2800" dirty="0" smtClean="0">
                <a:latin typeface="+mj-lt"/>
              </a:rPr>
              <a:t> and/or budget </a:t>
            </a:r>
            <a:r>
              <a:rPr lang="sv-SE" altLang="sv-SE" sz="2800" dirty="0" err="1" smtClean="0">
                <a:latin typeface="+mj-lt"/>
              </a:rPr>
              <a:t>constrains</a:t>
            </a:r>
            <a:r>
              <a:rPr lang="sv-SE" altLang="sv-SE" sz="2800" dirty="0" smtClean="0">
                <a:latin typeface="+mj-lt"/>
              </a:rPr>
              <a:t>?</a:t>
            </a:r>
            <a:endParaRPr lang="sv-SE" altLang="sv-SE" sz="2800" dirty="0">
              <a:latin typeface="+mj-lt"/>
            </a:endParaRPr>
          </a:p>
          <a:p>
            <a:pPr>
              <a:buFont typeface="Wingdings" panose="05000000000000000000" pitchFamily="2" charset="2"/>
              <a:buNone/>
            </a:pPr>
            <a:endParaRPr lang="sv-SE" altLang="sv-SE" sz="2800" dirty="0">
              <a:latin typeface="+mj-lt"/>
            </a:endParaRPr>
          </a:p>
        </p:txBody>
      </p:sp>
      <p:pic>
        <p:nvPicPr>
          <p:cNvPr id="4" name="Bildobjek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47" y="6202253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sz="3200" b="1" dirty="0" err="1" smtClean="0">
                <a:solidFill>
                  <a:srgbClr val="276F35"/>
                </a:solidFill>
              </a:rPr>
              <a:t>Thank</a:t>
            </a:r>
            <a:r>
              <a:rPr lang="sv-SE" altLang="sv-SE" sz="3200" b="1" dirty="0" smtClean="0">
                <a:solidFill>
                  <a:srgbClr val="276F35"/>
                </a:solidFill>
              </a:rPr>
              <a:t> </a:t>
            </a:r>
            <a:r>
              <a:rPr lang="sv-SE" altLang="sv-SE" sz="3200" b="1" dirty="0" err="1" smtClean="0">
                <a:solidFill>
                  <a:srgbClr val="276F35"/>
                </a:solidFill>
              </a:rPr>
              <a:t>you</a:t>
            </a:r>
            <a:r>
              <a:rPr lang="sv-SE" altLang="sv-SE" sz="3200" b="1" dirty="0">
                <a:solidFill>
                  <a:srgbClr val="276F35"/>
                </a:solidFill>
              </a:rPr>
              <a:t>!</a:t>
            </a:r>
            <a:endParaRPr lang="sv-SE" altLang="sv-SE" sz="2800" b="1" dirty="0">
              <a:solidFill>
                <a:srgbClr val="276F35"/>
              </a:solidFill>
            </a:endParaRPr>
          </a:p>
        </p:txBody>
      </p:sp>
      <p:pic>
        <p:nvPicPr>
          <p:cNvPr id="4" name="Bildobjek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747" y="6202253"/>
            <a:ext cx="1455420" cy="539115"/>
          </a:xfrm>
          <a:prstGeom prst="rect">
            <a:avLst/>
          </a:prstGeom>
        </p:spPr>
      </p:pic>
      <p:sp>
        <p:nvSpPr>
          <p:cNvPr id="3" name="textruta 2"/>
          <p:cNvSpPr txBox="1"/>
          <p:nvPr/>
        </p:nvSpPr>
        <p:spPr>
          <a:xfrm>
            <a:off x="3059720" y="3358662"/>
            <a:ext cx="28184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000" b="1" dirty="0" err="1" smtClean="0">
                <a:solidFill>
                  <a:srgbClr val="00B050"/>
                </a:solidFill>
              </a:rPr>
              <a:t>Good</a:t>
            </a:r>
            <a:r>
              <a:rPr lang="sv-SE" sz="4000" b="1" dirty="0" smtClean="0">
                <a:solidFill>
                  <a:srgbClr val="00B050"/>
                </a:solidFill>
              </a:rPr>
              <a:t> </a:t>
            </a:r>
            <a:r>
              <a:rPr lang="sv-SE" sz="4000" b="1" dirty="0" err="1" smtClean="0">
                <a:solidFill>
                  <a:srgbClr val="00B050"/>
                </a:solidFill>
              </a:rPr>
              <a:t>luck</a:t>
            </a:r>
            <a:r>
              <a:rPr lang="sv-SE" sz="4000" b="1" dirty="0" smtClean="0">
                <a:solidFill>
                  <a:srgbClr val="00B050"/>
                </a:solidFill>
              </a:rPr>
              <a:t>!!!</a:t>
            </a:r>
            <a:endParaRPr lang="en-GB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84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sz="2800" b="1" dirty="0" smtClean="0">
                <a:solidFill>
                  <a:srgbClr val="276F35"/>
                </a:solidFill>
              </a:rPr>
              <a:t>Foundation </a:t>
            </a:r>
            <a:r>
              <a:rPr lang="sv-SE" sz="2800" b="1" dirty="0" err="1" smtClean="0">
                <a:solidFill>
                  <a:srgbClr val="276F35"/>
                </a:solidFill>
              </a:rPr>
              <a:t>of</a:t>
            </a:r>
            <a:r>
              <a:rPr lang="sv-SE" sz="2800" b="1" dirty="0" smtClean="0">
                <a:solidFill>
                  <a:srgbClr val="276F35"/>
                </a:solidFill>
              </a:rPr>
              <a:t> human </a:t>
            </a:r>
            <a:r>
              <a:rPr lang="sv-SE" sz="2800" b="1" dirty="0" err="1" smtClean="0">
                <a:solidFill>
                  <a:srgbClr val="276F35"/>
                </a:solidFill>
              </a:rPr>
              <a:t>rights</a:t>
            </a:r>
            <a:r>
              <a:rPr lang="sv-SE" sz="2800" dirty="0" smtClean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sv-SE" sz="2800" dirty="0" smtClean="0">
                <a:solidFill>
                  <a:schemeClr val="accent5">
                    <a:lumMod val="25000"/>
                  </a:schemeClr>
                </a:solidFill>
              </a:rPr>
            </a:br>
            <a:endParaRPr lang="sv-SE" sz="2800" dirty="0" smtClean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3058" y="1567539"/>
            <a:ext cx="7313612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v-SE" sz="4800" b="1" dirty="0" smtClean="0">
                <a:solidFill>
                  <a:srgbClr val="276F35"/>
                </a:solidFill>
                <a:latin typeface="+mj-lt"/>
              </a:rPr>
              <a:t>All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human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beings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are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equal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in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dignity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and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rights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v-SE" sz="2400" dirty="0" smtClean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v-SE" sz="4800" b="1" dirty="0" smtClean="0">
                <a:solidFill>
                  <a:srgbClr val="276F35"/>
                </a:solidFill>
                <a:latin typeface="+mj-lt"/>
              </a:rPr>
              <a:t>All</a:t>
            </a:r>
            <a:r>
              <a:rPr lang="sv-SE" sz="2400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human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beings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have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the right to all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their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human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rights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without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any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form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of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b="1" dirty="0" err="1">
                <a:solidFill>
                  <a:srgbClr val="276F35"/>
                </a:solidFill>
                <a:latin typeface="+mj-lt"/>
              </a:rPr>
              <a:t>discrimination</a:t>
            </a:r>
            <a:r>
              <a:rPr lang="sv-SE" sz="2400" b="1" dirty="0">
                <a:solidFill>
                  <a:srgbClr val="276F35"/>
                </a:solidFill>
                <a:latin typeface="+mj-lt"/>
              </a:rPr>
              <a:t>.</a:t>
            </a:r>
          </a:p>
        </p:txBody>
      </p:sp>
      <p:pic>
        <p:nvPicPr>
          <p:cNvPr id="5" name="Bildobjekt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z="2800" b="1" dirty="0" smtClean="0">
                <a:solidFill>
                  <a:srgbClr val="276F35"/>
                </a:solidFill>
              </a:rPr>
              <a:t>Human </a:t>
            </a:r>
            <a:r>
              <a:rPr lang="sv-SE" sz="2800" b="1" dirty="0" err="1" smtClean="0">
                <a:solidFill>
                  <a:srgbClr val="276F35"/>
                </a:solidFill>
              </a:rPr>
              <a:t>rights</a:t>
            </a:r>
            <a:r>
              <a:rPr lang="sv-SE" sz="2800" b="1" dirty="0" smtClean="0">
                <a:solidFill>
                  <a:srgbClr val="276F35"/>
                </a:solidFill>
              </a:rPr>
              <a:t> </a:t>
            </a:r>
            <a:r>
              <a:rPr lang="sv-SE" sz="2800" b="1" dirty="0" err="1" smtClean="0">
                <a:solidFill>
                  <a:srgbClr val="276F35"/>
                </a:solidFill>
              </a:rPr>
              <a:t>encompass</a:t>
            </a:r>
            <a:r>
              <a:rPr lang="sv-SE" sz="2800" dirty="0" smtClean="0">
                <a:solidFill>
                  <a:schemeClr val="folHlink"/>
                </a:solidFill>
              </a:rPr>
              <a:t/>
            </a:r>
            <a:br>
              <a:rPr lang="sv-SE" sz="2800" dirty="0" smtClean="0">
                <a:solidFill>
                  <a:schemeClr val="folHlink"/>
                </a:solidFill>
              </a:rPr>
            </a:br>
            <a:endParaRPr lang="sv-SE" sz="2800" dirty="0" smtClean="0">
              <a:solidFill>
                <a:schemeClr val="folHlink"/>
              </a:solidFill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5076" y="1412875"/>
            <a:ext cx="3889375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v-SE" sz="2400" dirty="0" smtClean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v-SE" sz="2400" dirty="0" err="1" smtClean="0">
                <a:latin typeface="+mj-lt"/>
              </a:rPr>
              <a:t>What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800" b="1" dirty="0" smtClean="0">
                <a:solidFill>
                  <a:srgbClr val="FF0000"/>
                </a:solidFill>
                <a:latin typeface="+mj-lt"/>
              </a:rPr>
              <a:t>must not be </a:t>
            </a:r>
            <a:r>
              <a:rPr lang="sv-SE" sz="2800" b="1" dirty="0" err="1" smtClean="0">
                <a:solidFill>
                  <a:srgbClr val="FF0000"/>
                </a:solidFill>
                <a:latin typeface="+mj-lt"/>
              </a:rPr>
              <a:t>done</a:t>
            </a:r>
            <a:r>
              <a:rPr lang="sv-SE" sz="28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sv-SE" sz="2400" dirty="0" smtClean="0">
                <a:latin typeface="+mj-lt"/>
              </a:rPr>
              <a:t>to </a:t>
            </a:r>
            <a:r>
              <a:rPr lang="sv-SE" sz="2400" dirty="0" err="1" smtClean="0">
                <a:latin typeface="+mj-lt"/>
              </a:rPr>
              <a:t>any</a:t>
            </a:r>
            <a:r>
              <a:rPr lang="sv-SE" sz="2400" dirty="0" smtClean="0">
                <a:latin typeface="+mj-lt"/>
              </a:rPr>
              <a:t> human </a:t>
            </a:r>
            <a:r>
              <a:rPr lang="sv-SE" sz="2400" dirty="0" err="1" smtClean="0">
                <a:latin typeface="+mj-lt"/>
              </a:rPr>
              <a:t>being</a:t>
            </a:r>
            <a:r>
              <a:rPr lang="sv-SE" sz="2400" dirty="0" smtClean="0">
                <a:latin typeface="+mj-lt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v-SE" sz="2400" dirty="0" smtClean="0"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v-SE" sz="2400" dirty="0" err="1" smtClean="0">
                <a:latin typeface="+mj-lt"/>
              </a:rPr>
              <a:t>What</a:t>
            </a:r>
            <a:r>
              <a:rPr lang="sv-SE" sz="2400" dirty="0" smtClean="0">
                <a:latin typeface="+mj-lt"/>
              </a:rPr>
              <a:t> 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must be </a:t>
            </a:r>
            <a:r>
              <a:rPr lang="sv-SE" sz="2800" b="1" dirty="0" err="1" smtClean="0">
                <a:solidFill>
                  <a:srgbClr val="276F35"/>
                </a:solidFill>
                <a:latin typeface="+mj-lt"/>
              </a:rPr>
              <a:t>done</a:t>
            </a:r>
            <a:r>
              <a:rPr lang="sv-SE" sz="2800" b="1" dirty="0" smtClean="0">
                <a:solidFill>
                  <a:srgbClr val="276F35"/>
                </a:solidFill>
                <a:latin typeface="+mj-lt"/>
              </a:rPr>
              <a:t> </a:t>
            </a:r>
            <a:r>
              <a:rPr lang="sv-SE" sz="2400" dirty="0" smtClean="0">
                <a:latin typeface="+mj-lt"/>
              </a:rPr>
              <a:t>for </a:t>
            </a:r>
            <a:r>
              <a:rPr lang="sv-SE" sz="2400" dirty="0" err="1" smtClean="0">
                <a:latin typeface="+mj-lt"/>
              </a:rPr>
              <a:t>every</a:t>
            </a:r>
            <a:r>
              <a:rPr lang="sv-SE" sz="2400" dirty="0" smtClean="0">
                <a:latin typeface="+mj-lt"/>
              </a:rPr>
              <a:t> human </a:t>
            </a:r>
            <a:r>
              <a:rPr lang="sv-SE" sz="2400" dirty="0" err="1" smtClean="0">
                <a:latin typeface="+mj-lt"/>
              </a:rPr>
              <a:t>being</a:t>
            </a:r>
            <a:r>
              <a:rPr lang="sv-SE" sz="2400" dirty="0" smtClean="0">
                <a:latin typeface="+mj-lt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v-SE" sz="2800" dirty="0" smtClean="0"/>
          </a:p>
        </p:txBody>
      </p:sp>
      <p:pic>
        <p:nvPicPr>
          <p:cNvPr id="6" name="Bildobjekt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142" y="6130244"/>
            <a:ext cx="1581546" cy="585917"/>
          </a:xfrm>
          <a:prstGeom prst="rect">
            <a:avLst/>
          </a:prstGeom>
        </p:spPr>
      </p:pic>
      <p:pic>
        <p:nvPicPr>
          <p:cNvPr id="9" name="Picture 5" descr="C:\Users\Elisabeth\Desktop\Från universitetet\Privat\Nika Bilder\Korten, då 0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35" y="1448416"/>
            <a:ext cx="2871788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594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09954" y="1318851"/>
            <a:ext cx="8247184" cy="2262674"/>
          </a:xfrm>
        </p:spPr>
        <p:txBody>
          <a:bodyPr>
            <a:normAutofit/>
          </a:bodyPr>
          <a:lstStyle/>
          <a:p>
            <a:pPr marL="0" indent="0">
              <a:lnSpc>
                <a:spcPts val="3000"/>
              </a:lnSpc>
              <a:buNone/>
              <a:defRPr/>
            </a:pPr>
            <a:r>
              <a:rPr lang="sv-SE" sz="2800" dirty="0" smtClean="0">
                <a:cs typeface="Arial" pitchFamily="34" charset="0"/>
              </a:rPr>
              <a:t>Human </a:t>
            </a:r>
            <a:r>
              <a:rPr lang="sv-SE" sz="2800" dirty="0" err="1" smtClean="0">
                <a:cs typeface="Arial" pitchFamily="34" charset="0"/>
              </a:rPr>
              <a:t>rights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are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good</a:t>
            </a:r>
            <a:r>
              <a:rPr lang="sv-SE" sz="2800" dirty="0" smtClean="0">
                <a:cs typeface="Arial" pitchFamily="34" charset="0"/>
              </a:rPr>
              <a:t> in </a:t>
            </a:r>
            <a:r>
              <a:rPr lang="sv-SE" sz="2800" dirty="0" err="1" smtClean="0">
                <a:cs typeface="Arial" pitchFamily="34" charset="0"/>
              </a:rPr>
              <a:t>theory</a:t>
            </a:r>
            <a:r>
              <a:rPr lang="sv-SE" sz="2800" dirty="0" smtClean="0">
                <a:cs typeface="Arial" pitchFamily="34" charset="0"/>
              </a:rPr>
              <a:t>, </a:t>
            </a:r>
            <a:r>
              <a:rPr lang="sv-SE" sz="2800" dirty="0" err="1" smtClean="0">
                <a:cs typeface="Arial" pitchFamily="34" charset="0"/>
              </a:rPr>
              <a:t>but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then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they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meet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our</a:t>
            </a:r>
            <a:r>
              <a:rPr lang="sv-SE" sz="2800" dirty="0" smtClean="0">
                <a:cs typeface="Arial" pitchFamily="34" charset="0"/>
              </a:rPr>
              <a:t> </a:t>
            </a:r>
            <a:r>
              <a:rPr lang="sv-SE" sz="2800" dirty="0" err="1" smtClean="0">
                <a:cs typeface="Arial" pitchFamily="34" charset="0"/>
              </a:rPr>
              <a:t>values</a:t>
            </a:r>
            <a:r>
              <a:rPr lang="sv-SE" sz="2800" dirty="0" smtClean="0">
                <a:cs typeface="Arial" pitchFamily="34" charset="0"/>
              </a:rPr>
              <a:t>…</a:t>
            </a:r>
            <a:endParaRPr lang="sv-SE" sz="1400" dirty="0"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sv-SE" sz="900" dirty="0">
              <a:cs typeface="Arial" panose="020B0604020202020204" pitchFamily="34" charset="0"/>
            </a:endParaRPr>
          </a:p>
          <a:p>
            <a:pPr marL="85725" indent="0" algn="r">
              <a:buNone/>
              <a:defRPr/>
            </a:pPr>
            <a:r>
              <a:rPr lang="sv-SE" sz="2400" dirty="0" smtClean="0">
                <a:cs typeface="Arial" panose="020B0604020202020204" pitchFamily="34" charset="0"/>
              </a:rPr>
              <a:t>Civil </a:t>
            </a:r>
            <a:r>
              <a:rPr lang="sv-SE" sz="2400" dirty="0" err="1" smtClean="0">
                <a:cs typeface="Arial" panose="020B0604020202020204" pitchFamily="34" charset="0"/>
              </a:rPr>
              <a:t>servant</a:t>
            </a:r>
            <a:r>
              <a:rPr lang="sv-SE" sz="2400" dirty="0" smtClean="0">
                <a:cs typeface="Arial" panose="020B0604020202020204" pitchFamily="34" charset="0"/>
              </a:rPr>
              <a:t> director at the municipal </a:t>
            </a:r>
            <a:r>
              <a:rPr lang="sv-SE" sz="2400" dirty="0" err="1" smtClean="0">
                <a:cs typeface="Arial" panose="020B0604020202020204" pitchFamily="34" charset="0"/>
              </a:rPr>
              <a:t>level</a:t>
            </a:r>
            <a:endParaRPr lang="sv-SE" sz="1050" dirty="0" smtClean="0"/>
          </a:p>
          <a:p>
            <a:pPr>
              <a:buFont typeface="Arial" charset="0"/>
              <a:buChar char="•"/>
              <a:defRPr/>
            </a:pPr>
            <a:endParaRPr lang="sv-SE" sz="1050" dirty="0"/>
          </a:p>
        </p:txBody>
      </p:sp>
      <p:pic>
        <p:nvPicPr>
          <p:cNvPr id="5" name="Bildobjekt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142" y="6130244"/>
            <a:ext cx="1581546" cy="585917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653143" y="3491865"/>
            <a:ext cx="7065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dirty="0" smtClean="0">
                <a:solidFill>
                  <a:srgbClr val="000000"/>
                </a:solidFill>
              </a:rPr>
              <a:t>Human </a:t>
            </a:r>
            <a:r>
              <a:rPr lang="sv-SE" sz="2800" dirty="0" err="1" smtClean="0">
                <a:solidFill>
                  <a:srgbClr val="000000"/>
                </a:solidFill>
              </a:rPr>
              <a:t>rights</a:t>
            </a:r>
            <a:r>
              <a:rPr lang="sv-SE" sz="2800" dirty="0" smtClean="0">
                <a:solidFill>
                  <a:srgbClr val="000000"/>
                </a:solidFill>
              </a:rPr>
              <a:t> – </a:t>
            </a:r>
            <a:r>
              <a:rPr lang="sv-SE" sz="2800" dirty="0" err="1" smtClean="0">
                <a:solidFill>
                  <a:srgbClr val="000000"/>
                </a:solidFill>
              </a:rPr>
              <a:t>they</a:t>
            </a:r>
            <a:r>
              <a:rPr lang="sv-SE" sz="2800" dirty="0" smtClean="0">
                <a:solidFill>
                  <a:srgbClr val="000000"/>
                </a:solidFill>
              </a:rPr>
              <a:t> </a:t>
            </a:r>
            <a:r>
              <a:rPr lang="sv-SE" sz="2800" dirty="0" err="1" smtClean="0">
                <a:solidFill>
                  <a:srgbClr val="000000"/>
                </a:solidFill>
              </a:rPr>
              <a:t>are</a:t>
            </a:r>
            <a:r>
              <a:rPr lang="sv-SE" sz="2800" dirty="0" smtClean="0">
                <a:solidFill>
                  <a:srgbClr val="000000"/>
                </a:solidFill>
              </a:rPr>
              <a:t> second </a:t>
            </a:r>
            <a:r>
              <a:rPr lang="sv-SE" sz="2800" dirty="0" err="1" smtClean="0">
                <a:solidFill>
                  <a:srgbClr val="000000"/>
                </a:solidFill>
              </a:rPr>
              <a:t>nature</a:t>
            </a:r>
            <a:r>
              <a:rPr lang="sv-SE" sz="2800" dirty="0" smtClean="0">
                <a:solidFill>
                  <a:srgbClr val="000000"/>
                </a:solidFill>
              </a:rPr>
              <a:t> to </a:t>
            </a:r>
            <a:r>
              <a:rPr lang="sv-SE" sz="2800" dirty="0" err="1" smtClean="0">
                <a:solidFill>
                  <a:srgbClr val="000000"/>
                </a:solidFill>
              </a:rPr>
              <a:t>us</a:t>
            </a:r>
            <a:r>
              <a:rPr lang="sv-SE" sz="2800" dirty="0" smtClean="0">
                <a:solidFill>
                  <a:srgbClr val="000000"/>
                </a:solidFill>
              </a:rPr>
              <a:t>. </a:t>
            </a:r>
            <a:endParaRPr lang="sv-SE" sz="2800" dirty="0"/>
          </a:p>
        </p:txBody>
      </p:sp>
      <p:sp>
        <p:nvSpPr>
          <p:cNvPr id="8" name="textruta 7"/>
          <p:cNvSpPr txBox="1"/>
          <p:nvPr/>
        </p:nvSpPr>
        <p:spPr>
          <a:xfrm>
            <a:off x="5414799" y="436853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2400" dirty="0" err="1" smtClean="0"/>
              <a:t>Parliamentarian</a:t>
            </a:r>
            <a:endParaRPr lang="sv-SE" sz="2400" dirty="0"/>
          </a:p>
        </p:txBody>
      </p:sp>
      <p:sp>
        <p:nvSpPr>
          <p:cNvPr id="9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z="2800" b="1" dirty="0" err="1" smtClean="0">
                <a:solidFill>
                  <a:srgbClr val="298748"/>
                </a:solidFill>
              </a:rPr>
              <a:t>Absolutely</a:t>
            </a:r>
            <a:r>
              <a:rPr lang="sv-SE" sz="2800" b="1" dirty="0" smtClean="0">
                <a:solidFill>
                  <a:srgbClr val="298748"/>
                </a:solidFill>
              </a:rPr>
              <a:t> …. </a:t>
            </a:r>
            <a:r>
              <a:rPr lang="sv-SE" sz="2800" b="1" dirty="0" err="1" smtClean="0">
                <a:solidFill>
                  <a:srgbClr val="298748"/>
                </a:solidFill>
              </a:rPr>
              <a:t>but</a:t>
            </a:r>
            <a:r>
              <a:rPr lang="sv-SE" sz="2800" b="1" dirty="0">
                <a:solidFill>
                  <a:srgbClr val="298748"/>
                </a:solidFill>
              </a:rPr>
              <a:t/>
            </a:r>
            <a:br>
              <a:rPr lang="sv-SE" sz="2800" b="1" dirty="0">
                <a:solidFill>
                  <a:srgbClr val="298748"/>
                </a:solidFill>
              </a:rPr>
            </a:br>
            <a:endParaRPr lang="sv-SE" sz="2800" b="1" dirty="0">
              <a:solidFill>
                <a:srgbClr val="298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b="1" dirty="0" smtClean="0">
                <a:solidFill>
                  <a:srgbClr val="298748"/>
                </a:solidFill>
              </a:rPr>
              <a:t>Human </a:t>
            </a:r>
            <a:r>
              <a:rPr lang="sv-SE" sz="2800" b="1" dirty="0" err="1" smtClean="0">
                <a:solidFill>
                  <a:srgbClr val="298748"/>
                </a:solidFill>
              </a:rPr>
              <a:t>rights</a:t>
            </a:r>
            <a:r>
              <a:rPr lang="sv-SE" sz="2800" b="1" dirty="0" smtClean="0">
                <a:solidFill>
                  <a:srgbClr val="298748"/>
                </a:solidFill>
              </a:rPr>
              <a:t> – </a:t>
            </a:r>
            <a:r>
              <a:rPr lang="sv-SE" sz="2800" b="1" dirty="0" err="1" smtClean="0">
                <a:solidFill>
                  <a:srgbClr val="298748"/>
                </a:solidFill>
              </a:rPr>
              <a:t>power</a:t>
            </a:r>
            <a:r>
              <a:rPr lang="sv-SE" sz="2800" b="1" dirty="0" smtClean="0">
                <a:solidFill>
                  <a:srgbClr val="298748"/>
                </a:solidFill>
              </a:rPr>
              <a:t> relations</a:t>
            </a:r>
            <a:r>
              <a:rPr lang="sv-SE" sz="2800" b="1" dirty="0">
                <a:solidFill>
                  <a:srgbClr val="298748"/>
                </a:solidFill>
              </a:rPr>
              <a:t/>
            </a:r>
            <a:br>
              <a:rPr lang="sv-SE" sz="2800" b="1" dirty="0">
                <a:solidFill>
                  <a:srgbClr val="298748"/>
                </a:solidFill>
              </a:rPr>
            </a:br>
            <a:endParaRPr lang="sv-SE" sz="2800" b="1" dirty="0">
              <a:solidFill>
                <a:srgbClr val="298748"/>
              </a:solidFill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82114" y="1141414"/>
            <a:ext cx="7499176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sz="3600" dirty="0"/>
          </a:p>
          <a:p>
            <a:pPr marL="0" indent="0">
              <a:buNone/>
            </a:pPr>
            <a:endParaRPr lang="sv-SE" sz="2800" dirty="0" smtClean="0">
              <a:latin typeface="+mj-lt"/>
            </a:endParaRPr>
          </a:p>
          <a:p>
            <a:pPr marL="0" indent="0">
              <a:buNone/>
            </a:pPr>
            <a:endParaRPr lang="sv-SE" sz="2800" dirty="0">
              <a:latin typeface="+mj-lt"/>
            </a:endParaRPr>
          </a:p>
        </p:txBody>
      </p:sp>
      <p:cxnSp>
        <p:nvCxnSpPr>
          <p:cNvPr id="5" name="Rak pil 4"/>
          <p:cNvCxnSpPr/>
          <p:nvPr/>
        </p:nvCxnSpPr>
        <p:spPr>
          <a:xfrm flipV="1">
            <a:off x="4704027" y="2883882"/>
            <a:ext cx="0" cy="811119"/>
          </a:xfrm>
          <a:prstGeom prst="straightConnector1">
            <a:avLst/>
          </a:prstGeom>
          <a:ln w="60325">
            <a:solidFill>
              <a:srgbClr val="276F35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ruta 3"/>
          <p:cNvSpPr txBox="1"/>
          <p:nvPr/>
        </p:nvSpPr>
        <p:spPr>
          <a:xfrm>
            <a:off x="976605" y="1248505"/>
            <a:ext cx="72002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smtClean="0"/>
              <a:t>Persons, </a:t>
            </a:r>
            <a:r>
              <a:rPr lang="sv-SE" sz="2800" dirty="0" err="1" smtClean="0"/>
              <a:t>who</a:t>
            </a:r>
            <a:r>
              <a:rPr lang="sv-SE" sz="2800" dirty="0" smtClean="0"/>
              <a:t> </a:t>
            </a:r>
            <a:r>
              <a:rPr lang="sv-SE" sz="2800" dirty="0" err="1" smtClean="0"/>
              <a:t>execute</a:t>
            </a:r>
            <a:r>
              <a:rPr lang="sv-SE" sz="2800" dirty="0" smtClean="0"/>
              <a:t> </a:t>
            </a:r>
            <a:r>
              <a:rPr lang="sv-SE" sz="2800" dirty="0" err="1" smtClean="0"/>
              <a:t>power</a:t>
            </a:r>
            <a:endParaRPr lang="sv-SE" sz="2800" dirty="0" smtClean="0"/>
          </a:p>
          <a:p>
            <a:endParaRPr lang="sv-SE" sz="1600" dirty="0" smtClean="0"/>
          </a:p>
          <a:p>
            <a:pPr algn="ctr"/>
            <a:r>
              <a:rPr lang="sv-SE" sz="2400" dirty="0" smtClean="0"/>
              <a:t>(</a:t>
            </a:r>
            <a:r>
              <a:rPr lang="sv-SE" sz="2400" dirty="0" err="1" smtClean="0"/>
              <a:t>develop</a:t>
            </a:r>
            <a:r>
              <a:rPr lang="sv-SE" sz="2400" dirty="0" smtClean="0"/>
              <a:t> </a:t>
            </a:r>
            <a:r>
              <a:rPr lang="sv-SE" sz="2400" dirty="0" err="1" smtClean="0"/>
              <a:t>laws</a:t>
            </a:r>
            <a:r>
              <a:rPr lang="sv-SE" sz="2400" dirty="0" smtClean="0"/>
              <a:t>, make </a:t>
            </a:r>
            <a:r>
              <a:rPr lang="sv-SE" sz="2400" dirty="0" err="1" smtClean="0"/>
              <a:t>decisions</a:t>
            </a:r>
            <a:r>
              <a:rPr lang="sv-SE" sz="2400" dirty="0" smtClean="0"/>
              <a:t>, </a:t>
            </a:r>
            <a:r>
              <a:rPr lang="sv-SE" sz="2400" dirty="0" err="1" smtClean="0"/>
              <a:t>maintain</a:t>
            </a:r>
            <a:r>
              <a:rPr lang="sv-SE" sz="2400" dirty="0" smtClean="0"/>
              <a:t> </a:t>
            </a:r>
            <a:r>
              <a:rPr lang="sv-SE" sz="2400" dirty="0" err="1" smtClean="0"/>
              <a:t>rules</a:t>
            </a:r>
            <a:r>
              <a:rPr lang="sv-SE" sz="2400" dirty="0" smtClean="0"/>
              <a:t>)</a:t>
            </a:r>
            <a:endParaRPr lang="sv-SE" sz="2400" dirty="0"/>
          </a:p>
        </p:txBody>
      </p:sp>
      <p:sp>
        <p:nvSpPr>
          <p:cNvPr id="8" name="textruta 7"/>
          <p:cNvSpPr txBox="1"/>
          <p:nvPr/>
        </p:nvSpPr>
        <p:spPr>
          <a:xfrm>
            <a:off x="2092569" y="4200374"/>
            <a:ext cx="5574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smtClean="0"/>
              <a:t>Persons, </a:t>
            </a:r>
            <a:r>
              <a:rPr lang="sv-SE" sz="2800" dirty="0" err="1" smtClean="0"/>
              <a:t>who</a:t>
            </a:r>
            <a:r>
              <a:rPr lang="sv-SE" sz="2800" dirty="0" smtClean="0"/>
              <a:t> </a:t>
            </a:r>
            <a:r>
              <a:rPr lang="sv-SE" sz="2800" dirty="0" err="1" smtClean="0"/>
              <a:t>are</a:t>
            </a:r>
            <a:r>
              <a:rPr lang="sv-SE" sz="2800" dirty="0" smtClean="0"/>
              <a:t> </a:t>
            </a:r>
            <a:r>
              <a:rPr lang="sv-SE" sz="2800" dirty="0" err="1" smtClean="0"/>
              <a:t>subjected</a:t>
            </a:r>
            <a:r>
              <a:rPr lang="sv-SE" sz="2800" dirty="0" smtClean="0"/>
              <a:t> to </a:t>
            </a:r>
            <a:r>
              <a:rPr lang="sv-SE" sz="2800" dirty="0" err="1" smtClean="0"/>
              <a:t>power</a:t>
            </a:r>
            <a:endParaRPr lang="sv-SE" sz="2800" dirty="0" smtClean="0"/>
          </a:p>
          <a:p>
            <a:pPr algn="ctr"/>
            <a:r>
              <a:rPr lang="sv-SE" sz="2000" dirty="0" smtClean="0"/>
              <a:t> </a:t>
            </a:r>
          </a:p>
          <a:p>
            <a:pPr algn="ctr"/>
            <a:r>
              <a:rPr lang="sv-SE" sz="2400" dirty="0" smtClean="0"/>
              <a:t>(</a:t>
            </a:r>
            <a:r>
              <a:rPr lang="sv-SE" sz="2400" dirty="0" err="1" smtClean="0"/>
              <a:t>have</a:t>
            </a:r>
            <a:r>
              <a:rPr lang="sv-SE" sz="2400" dirty="0" smtClean="0"/>
              <a:t> to </a:t>
            </a:r>
            <a:r>
              <a:rPr lang="sv-SE" sz="2400" dirty="0" err="1" smtClean="0"/>
              <a:t>follow</a:t>
            </a:r>
            <a:r>
              <a:rPr lang="sv-SE" sz="2400" dirty="0" smtClean="0"/>
              <a:t> </a:t>
            </a:r>
            <a:r>
              <a:rPr lang="sv-SE" sz="2400" dirty="0" err="1" smtClean="0"/>
              <a:t>laws</a:t>
            </a:r>
            <a:r>
              <a:rPr lang="sv-SE" sz="2400" dirty="0" smtClean="0"/>
              <a:t>, </a:t>
            </a:r>
            <a:r>
              <a:rPr lang="sv-SE" sz="2400" dirty="0" err="1" smtClean="0"/>
              <a:t>decisions</a:t>
            </a:r>
            <a:r>
              <a:rPr lang="sv-SE" sz="2400" dirty="0" smtClean="0"/>
              <a:t>, </a:t>
            </a:r>
            <a:r>
              <a:rPr lang="sv-SE" sz="2400" dirty="0" err="1" smtClean="0"/>
              <a:t>rules</a:t>
            </a:r>
            <a:r>
              <a:rPr lang="sv-SE" sz="2400" dirty="0" smtClean="0"/>
              <a:t>)</a:t>
            </a:r>
            <a:endParaRPr lang="sv-SE" sz="2400" dirty="0"/>
          </a:p>
        </p:txBody>
      </p:sp>
      <p:sp>
        <p:nvSpPr>
          <p:cNvPr id="6" name="Ned 5"/>
          <p:cNvSpPr/>
          <p:nvPr/>
        </p:nvSpPr>
        <p:spPr>
          <a:xfrm>
            <a:off x="4220305" y="2743202"/>
            <a:ext cx="1055077" cy="1266087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Bildobjekt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5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b="1" dirty="0" smtClean="0">
                <a:solidFill>
                  <a:srgbClr val="298748"/>
                </a:solidFill>
              </a:rPr>
              <a:t>Human </a:t>
            </a:r>
            <a:r>
              <a:rPr lang="sv-SE" sz="2800" b="1" dirty="0" err="1" smtClean="0">
                <a:solidFill>
                  <a:srgbClr val="298748"/>
                </a:solidFill>
              </a:rPr>
              <a:t>rights</a:t>
            </a:r>
            <a:r>
              <a:rPr lang="sv-SE" sz="2800" b="1" dirty="0" smtClean="0">
                <a:solidFill>
                  <a:srgbClr val="298748"/>
                </a:solidFill>
              </a:rPr>
              <a:t> – </a:t>
            </a:r>
            <a:r>
              <a:rPr lang="sv-SE" sz="2800" b="1" dirty="0" err="1" smtClean="0">
                <a:solidFill>
                  <a:srgbClr val="298748"/>
                </a:solidFill>
              </a:rPr>
              <a:t>power</a:t>
            </a:r>
            <a:r>
              <a:rPr lang="sv-SE" sz="2800" b="1" dirty="0" smtClean="0">
                <a:solidFill>
                  <a:srgbClr val="298748"/>
                </a:solidFill>
              </a:rPr>
              <a:t> relations</a:t>
            </a:r>
            <a:r>
              <a:rPr lang="sv-SE" sz="2800" b="1" dirty="0">
                <a:solidFill>
                  <a:srgbClr val="298748"/>
                </a:solidFill>
              </a:rPr>
              <a:t/>
            </a:r>
            <a:br>
              <a:rPr lang="sv-SE" sz="2800" b="1" dirty="0">
                <a:solidFill>
                  <a:srgbClr val="298748"/>
                </a:solidFill>
              </a:rPr>
            </a:br>
            <a:endParaRPr lang="sv-SE" sz="2800" b="1" dirty="0">
              <a:solidFill>
                <a:srgbClr val="298748"/>
              </a:solidFill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03645" y="1123829"/>
            <a:ext cx="7499176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sz="2800" dirty="0">
              <a:latin typeface="+mj-lt"/>
            </a:endParaRPr>
          </a:p>
          <a:p>
            <a:pPr marL="0" indent="0">
              <a:buNone/>
            </a:pPr>
            <a:r>
              <a:rPr lang="sv-SE" sz="2800" dirty="0" err="1" smtClean="0">
                <a:latin typeface="+mj-lt"/>
              </a:rPr>
              <a:t>Rights-holders</a:t>
            </a:r>
            <a:r>
              <a:rPr lang="sv-SE" sz="2800" dirty="0" smtClean="0">
                <a:latin typeface="+mj-lt"/>
              </a:rPr>
              <a:t>                            </a:t>
            </a:r>
            <a:r>
              <a:rPr lang="sv-SE" sz="2800" dirty="0" err="1" smtClean="0">
                <a:latin typeface="+mj-lt"/>
              </a:rPr>
              <a:t>Duty-bearers</a:t>
            </a:r>
            <a:endParaRPr lang="sv-SE" sz="2800" dirty="0">
              <a:latin typeface="+mj-lt"/>
            </a:endParaRPr>
          </a:p>
        </p:txBody>
      </p:sp>
      <p:cxnSp>
        <p:nvCxnSpPr>
          <p:cNvPr id="5" name="Rak pil 4"/>
          <p:cNvCxnSpPr/>
          <p:nvPr/>
        </p:nvCxnSpPr>
        <p:spPr>
          <a:xfrm flipH="1">
            <a:off x="3671653" y="1936534"/>
            <a:ext cx="1296144" cy="0"/>
          </a:xfrm>
          <a:prstGeom prst="straightConnector1">
            <a:avLst/>
          </a:prstGeom>
          <a:ln w="60325">
            <a:solidFill>
              <a:srgbClr val="276F35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ruta 7"/>
          <p:cNvSpPr txBox="1"/>
          <p:nvPr/>
        </p:nvSpPr>
        <p:spPr>
          <a:xfrm>
            <a:off x="1046943" y="3141788"/>
            <a:ext cx="30854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/>
              <a:t>Persons, </a:t>
            </a:r>
            <a:r>
              <a:rPr lang="sv-SE" sz="2400" dirty="0" err="1" smtClean="0"/>
              <a:t>who</a:t>
            </a:r>
            <a:r>
              <a:rPr lang="sv-SE" sz="2400" dirty="0" smtClean="0"/>
              <a:t> </a:t>
            </a:r>
            <a:r>
              <a:rPr lang="sv-SE" sz="2400" dirty="0" err="1" smtClean="0"/>
              <a:t>have</a:t>
            </a:r>
            <a:r>
              <a:rPr lang="sv-SE" sz="2400" dirty="0" smtClean="0"/>
              <a:t> human </a:t>
            </a:r>
            <a:r>
              <a:rPr lang="sv-SE" sz="2400" dirty="0" err="1" smtClean="0"/>
              <a:t>rights</a:t>
            </a:r>
            <a:endParaRPr lang="sv-SE" sz="2400" dirty="0" smtClean="0"/>
          </a:p>
          <a:p>
            <a:endParaRPr lang="sv-SE" sz="2400" dirty="0"/>
          </a:p>
          <a:p>
            <a:r>
              <a:rPr lang="sv-SE" sz="2000" dirty="0" err="1" smtClean="0"/>
              <a:t>that</a:t>
            </a:r>
            <a:r>
              <a:rPr lang="sv-SE" sz="2000" dirty="0" smtClean="0"/>
              <a:t> must be </a:t>
            </a:r>
            <a:r>
              <a:rPr lang="sv-SE" sz="2000" dirty="0" err="1" smtClean="0"/>
              <a:t>respected</a:t>
            </a:r>
            <a:r>
              <a:rPr lang="sv-SE" sz="2000" dirty="0" smtClean="0"/>
              <a:t>, </a:t>
            </a:r>
            <a:r>
              <a:rPr lang="sv-SE" sz="2000" dirty="0" err="1" smtClean="0"/>
              <a:t>protected</a:t>
            </a:r>
            <a:r>
              <a:rPr lang="sv-SE" sz="2000" dirty="0" smtClean="0"/>
              <a:t>, fulfilled, </a:t>
            </a:r>
            <a:r>
              <a:rPr lang="sv-SE" sz="2000" dirty="0" err="1" smtClean="0"/>
              <a:t>monitored</a:t>
            </a:r>
            <a:r>
              <a:rPr lang="sv-SE" sz="2000" dirty="0" smtClean="0"/>
              <a:t> and </a:t>
            </a:r>
            <a:r>
              <a:rPr lang="sv-SE" sz="2000" dirty="0" err="1" smtClean="0"/>
              <a:t>promoted</a:t>
            </a:r>
            <a:r>
              <a:rPr lang="sv-SE" sz="2000" dirty="0" smtClean="0"/>
              <a:t> by the </a:t>
            </a:r>
            <a:r>
              <a:rPr lang="sv-SE" sz="2000" dirty="0" err="1" smtClean="0"/>
              <a:t>duty-bearers</a:t>
            </a:r>
            <a:r>
              <a:rPr lang="sv-SE" sz="2000" dirty="0" smtClean="0"/>
              <a:t>.</a:t>
            </a:r>
            <a:endParaRPr lang="sv-SE" sz="2000" dirty="0"/>
          </a:p>
        </p:txBody>
      </p:sp>
      <p:sp>
        <p:nvSpPr>
          <p:cNvPr id="9" name="textruta 8"/>
          <p:cNvSpPr txBox="1"/>
          <p:nvPr/>
        </p:nvSpPr>
        <p:spPr>
          <a:xfrm>
            <a:off x="5402067" y="3065578"/>
            <a:ext cx="327887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/>
              <a:t>Persons, </a:t>
            </a:r>
            <a:r>
              <a:rPr lang="sv-SE" sz="2400" dirty="0" err="1" smtClean="0"/>
              <a:t>who</a:t>
            </a:r>
            <a:r>
              <a:rPr lang="sv-SE" sz="2400" dirty="0" smtClean="0"/>
              <a:t> </a:t>
            </a:r>
            <a:r>
              <a:rPr lang="sv-SE" sz="2400" dirty="0" err="1" smtClean="0"/>
              <a:t>have</a:t>
            </a:r>
            <a:r>
              <a:rPr lang="sv-SE" sz="2400" dirty="0" smtClean="0"/>
              <a:t> the </a:t>
            </a:r>
            <a:r>
              <a:rPr lang="sv-SE" sz="2400" dirty="0" err="1" smtClean="0"/>
              <a:t>responsibility</a:t>
            </a:r>
            <a:endParaRPr lang="sv-SE" sz="2400" dirty="0" smtClean="0"/>
          </a:p>
          <a:p>
            <a:endParaRPr lang="sv-SE" sz="2400" dirty="0"/>
          </a:p>
          <a:p>
            <a:r>
              <a:rPr lang="sv-SE" sz="2000" dirty="0" smtClean="0"/>
              <a:t>to </a:t>
            </a:r>
            <a:r>
              <a:rPr lang="sv-SE" sz="2000" dirty="0" err="1" smtClean="0"/>
              <a:t>respect</a:t>
            </a:r>
            <a:r>
              <a:rPr lang="sv-SE" sz="2000" dirty="0" smtClean="0"/>
              <a:t>, </a:t>
            </a:r>
            <a:r>
              <a:rPr lang="sv-SE" sz="2000" dirty="0" err="1" smtClean="0"/>
              <a:t>protect</a:t>
            </a:r>
            <a:r>
              <a:rPr lang="sv-SE" sz="2000" dirty="0" smtClean="0"/>
              <a:t>, </a:t>
            </a:r>
            <a:r>
              <a:rPr lang="sv-SE" sz="2000" dirty="0" err="1" smtClean="0"/>
              <a:t>fulfil</a:t>
            </a:r>
            <a:r>
              <a:rPr lang="sv-SE" sz="2000" dirty="0" smtClean="0"/>
              <a:t>, monitor and </a:t>
            </a:r>
            <a:r>
              <a:rPr lang="sv-SE" sz="2000" dirty="0" err="1" smtClean="0"/>
              <a:t>promote</a:t>
            </a:r>
            <a:r>
              <a:rPr lang="sv-SE" sz="2000" dirty="0" smtClean="0"/>
              <a:t> the human </a:t>
            </a:r>
            <a:r>
              <a:rPr lang="sv-SE" sz="2000" dirty="0" err="1" smtClean="0"/>
              <a:t>rights</a:t>
            </a:r>
            <a:r>
              <a:rPr lang="sv-SE" sz="2000" dirty="0" smtClean="0"/>
              <a:t> </a:t>
            </a:r>
            <a:r>
              <a:rPr lang="sv-SE" sz="2000" dirty="0" err="1" smtClean="0"/>
              <a:t>of</a:t>
            </a:r>
            <a:r>
              <a:rPr lang="sv-SE" sz="2000" dirty="0" smtClean="0"/>
              <a:t> the </a:t>
            </a:r>
            <a:r>
              <a:rPr lang="sv-SE" sz="2000" dirty="0" err="1" smtClean="0"/>
              <a:t>rights-holders</a:t>
            </a:r>
            <a:r>
              <a:rPr lang="sv-SE" sz="2000" dirty="0" smtClean="0"/>
              <a:t>. </a:t>
            </a:r>
            <a:endParaRPr lang="sv-SE" sz="2000" dirty="0"/>
          </a:p>
        </p:txBody>
      </p:sp>
      <p:pic>
        <p:nvPicPr>
          <p:cNvPr id="10" name="Bildobjekt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10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899592" y="1014277"/>
            <a:ext cx="7200800" cy="568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800" b="1" dirty="0" err="1" smtClean="0">
                <a:solidFill>
                  <a:srgbClr val="008000"/>
                </a:solidFill>
                <a:latin typeface="+mj-lt"/>
              </a:rPr>
              <a:t>Respect</a:t>
            </a:r>
            <a:r>
              <a:rPr lang="sv-SE" sz="2800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sv-SE" sz="2800" dirty="0" smtClean="0">
                <a:latin typeface="+mj-lt"/>
              </a:rPr>
              <a:t>human </a:t>
            </a:r>
            <a:r>
              <a:rPr lang="sv-SE" sz="2800" dirty="0" err="1" smtClean="0">
                <a:latin typeface="+mj-lt"/>
              </a:rPr>
              <a:t>rights</a:t>
            </a:r>
            <a:endParaRPr lang="sv-SE" sz="2800" dirty="0" smtClean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sv-SE" dirty="0" smtClean="0">
                <a:latin typeface="+mj-lt"/>
              </a:rPr>
              <a:t>(not </a:t>
            </a:r>
            <a:r>
              <a:rPr lang="sv-SE" dirty="0" err="1" smtClean="0">
                <a:latin typeface="+mj-lt"/>
              </a:rPr>
              <a:t>violate</a:t>
            </a:r>
            <a:r>
              <a:rPr lang="sv-SE" dirty="0" smtClean="0">
                <a:latin typeface="+mj-lt"/>
              </a:rPr>
              <a:t>, </a:t>
            </a:r>
            <a:r>
              <a:rPr lang="sv-SE" dirty="0" err="1" smtClean="0">
                <a:latin typeface="+mj-lt"/>
              </a:rPr>
              <a:t>ignore</a:t>
            </a:r>
            <a:r>
              <a:rPr lang="sv-SE" dirty="0" smtClean="0">
                <a:latin typeface="+mj-lt"/>
              </a:rPr>
              <a:t> or down-</a:t>
            </a:r>
            <a:r>
              <a:rPr lang="sv-SE" dirty="0" err="1" smtClean="0">
                <a:latin typeface="+mj-lt"/>
              </a:rPr>
              <a:t>prioritise</a:t>
            </a:r>
            <a:r>
              <a:rPr lang="sv-SE" dirty="0" smtClean="0">
                <a:latin typeface="+mj-lt"/>
              </a:rPr>
              <a:t> human </a:t>
            </a:r>
            <a:r>
              <a:rPr lang="sv-SE" dirty="0" err="1" smtClean="0">
                <a:latin typeface="+mj-lt"/>
              </a:rPr>
              <a:t>rights</a:t>
            </a:r>
            <a:r>
              <a:rPr lang="sv-SE" dirty="0" smtClean="0">
                <a:latin typeface="+mj-lt"/>
              </a:rPr>
              <a:t>)</a:t>
            </a:r>
          </a:p>
          <a:p>
            <a:endParaRPr lang="sv-SE" sz="1050" dirty="0" smtClean="0">
              <a:latin typeface="+mj-lt"/>
            </a:endParaRPr>
          </a:p>
          <a:p>
            <a:r>
              <a:rPr lang="sv-SE" sz="2800" b="1" dirty="0" err="1" smtClean="0">
                <a:solidFill>
                  <a:srgbClr val="008000"/>
                </a:solidFill>
                <a:latin typeface="+mj-lt"/>
              </a:rPr>
              <a:t>Protect</a:t>
            </a:r>
            <a:r>
              <a:rPr lang="sv-SE" sz="2800" b="1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sv-SE" sz="2800" dirty="0" smtClean="0">
                <a:latin typeface="+mj-lt"/>
              </a:rPr>
              <a:t>human </a:t>
            </a:r>
            <a:r>
              <a:rPr lang="sv-SE" sz="2800" dirty="0" err="1" smtClean="0">
                <a:latin typeface="+mj-lt"/>
              </a:rPr>
              <a:t>rights</a:t>
            </a:r>
            <a:endParaRPr lang="sv-SE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sv-SE" dirty="0" smtClean="0">
                <a:latin typeface="+mj-lt"/>
              </a:rPr>
              <a:t>(</a:t>
            </a:r>
            <a:r>
              <a:rPr lang="sv-SE" dirty="0" err="1" smtClean="0">
                <a:latin typeface="+mj-lt"/>
              </a:rPr>
              <a:t>prevent</a:t>
            </a:r>
            <a:r>
              <a:rPr lang="sv-SE" dirty="0" smtClean="0">
                <a:latin typeface="+mj-lt"/>
              </a:rPr>
              <a:t> </a:t>
            </a:r>
            <a:r>
              <a:rPr lang="sv-SE" dirty="0" err="1" smtClean="0">
                <a:latin typeface="+mj-lt"/>
              </a:rPr>
              <a:t>other</a:t>
            </a:r>
            <a:r>
              <a:rPr lang="sv-SE" dirty="0" smtClean="0">
                <a:latin typeface="+mj-lt"/>
              </a:rPr>
              <a:t> </a:t>
            </a:r>
            <a:r>
              <a:rPr lang="sv-SE" dirty="0" err="1" smtClean="0">
                <a:latin typeface="+mj-lt"/>
              </a:rPr>
              <a:t>actors</a:t>
            </a:r>
            <a:r>
              <a:rPr lang="sv-SE" dirty="0" smtClean="0">
                <a:latin typeface="+mj-lt"/>
              </a:rPr>
              <a:t> from violating human </a:t>
            </a:r>
            <a:r>
              <a:rPr lang="sv-SE" dirty="0" err="1" smtClean="0">
                <a:latin typeface="+mj-lt"/>
              </a:rPr>
              <a:t>rights</a:t>
            </a:r>
            <a:r>
              <a:rPr lang="sv-SE" dirty="0" smtClean="0">
                <a:latin typeface="+mj-lt"/>
              </a:rPr>
              <a:t>)</a:t>
            </a:r>
          </a:p>
          <a:p>
            <a:endParaRPr lang="sv-SE" sz="1050" dirty="0" smtClean="0">
              <a:latin typeface="+mj-lt"/>
            </a:endParaRPr>
          </a:p>
          <a:p>
            <a:r>
              <a:rPr lang="sv-SE" sz="2800" b="1" dirty="0" err="1" smtClean="0">
                <a:solidFill>
                  <a:srgbClr val="008000"/>
                </a:solidFill>
                <a:latin typeface="+mj-lt"/>
              </a:rPr>
              <a:t>Fulfil</a:t>
            </a:r>
            <a:r>
              <a:rPr lang="sv-SE" sz="2800" b="1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sv-SE" sz="2800" dirty="0" smtClean="0">
                <a:latin typeface="+mj-lt"/>
              </a:rPr>
              <a:t>human </a:t>
            </a:r>
            <a:r>
              <a:rPr lang="sv-SE" sz="2800" dirty="0" err="1" smtClean="0">
                <a:latin typeface="+mj-lt"/>
              </a:rPr>
              <a:t>rights</a:t>
            </a:r>
            <a:endParaRPr lang="sv-SE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sv-SE" dirty="0" smtClean="0">
                <a:latin typeface="+mj-lt"/>
              </a:rPr>
              <a:t>(</a:t>
            </a:r>
            <a:r>
              <a:rPr lang="sv-SE" dirty="0" err="1" smtClean="0">
                <a:latin typeface="+mj-lt"/>
              </a:rPr>
              <a:t>develop</a:t>
            </a:r>
            <a:r>
              <a:rPr lang="sv-SE" dirty="0" smtClean="0">
                <a:latin typeface="+mj-lt"/>
              </a:rPr>
              <a:t> and </a:t>
            </a:r>
            <a:r>
              <a:rPr lang="sv-SE" dirty="0" err="1" smtClean="0">
                <a:latin typeface="+mj-lt"/>
              </a:rPr>
              <a:t>sustain</a:t>
            </a:r>
            <a:r>
              <a:rPr lang="sv-SE" dirty="0" smtClean="0">
                <a:latin typeface="+mj-lt"/>
              </a:rPr>
              <a:t> systems </a:t>
            </a:r>
            <a:r>
              <a:rPr lang="sv-SE" dirty="0" err="1" smtClean="0">
                <a:latin typeface="+mj-lt"/>
              </a:rPr>
              <a:t>that</a:t>
            </a:r>
            <a:r>
              <a:rPr lang="sv-SE" dirty="0" smtClean="0">
                <a:latin typeface="+mj-lt"/>
              </a:rPr>
              <a:t> </a:t>
            </a:r>
            <a:r>
              <a:rPr lang="sv-SE" dirty="0" err="1" smtClean="0">
                <a:latin typeface="+mj-lt"/>
              </a:rPr>
              <a:t>fulfil</a:t>
            </a:r>
            <a:r>
              <a:rPr lang="sv-SE" dirty="0" smtClean="0">
                <a:latin typeface="+mj-lt"/>
              </a:rPr>
              <a:t> different human </a:t>
            </a:r>
            <a:r>
              <a:rPr lang="sv-SE" dirty="0" err="1" smtClean="0">
                <a:latin typeface="+mj-lt"/>
              </a:rPr>
              <a:t>rights</a:t>
            </a:r>
            <a:r>
              <a:rPr lang="sv-SE" dirty="0" smtClean="0">
                <a:latin typeface="+mj-lt"/>
              </a:rPr>
              <a:t>)</a:t>
            </a:r>
          </a:p>
          <a:p>
            <a:endParaRPr lang="sv-SE" sz="1050" dirty="0" smtClean="0">
              <a:latin typeface="+mj-lt"/>
            </a:endParaRPr>
          </a:p>
          <a:p>
            <a:r>
              <a:rPr lang="sv-SE" sz="2800" b="1" dirty="0" smtClean="0">
                <a:solidFill>
                  <a:srgbClr val="008000"/>
                </a:solidFill>
                <a:latin typeface="+mj-lt"/>
              </a:rPr>
              <a:t>Monitor </a:t>
            </a:r>
            <a:r>
              <a:rPr lang="sv-SE" sz="2800" dirty="0" err="1" smtClean="0">
                <a:latin typeface="+mj-lt"/>
              </a:rPr>
              <a:t>compliance</a:t>
            </a:r>
            <a:r>
              <a:rPr lang="sv-SE" sz="2800" dirty="0" smtClean="0">
                <a:latin typeface="+mj-lt"/>
              </a:rPr>
              <a:t> to human </a:t>
            </a:r>
            <a:r>
              <a:rPr lang="sv-SE" sz="2800" dirty="0" err="1" smtClean="0">
                <a:latin typeface="+mj-lt"/>
              </a:rPr>
              <a:t>rights</a:t>
            </a:r>
            <a:endParaRPr lang="sv-SE" sz="1400" dirty="0">
              <a:latin typeface="+mj-lt"/>
            </a:endParaRPr>
          </a:p>
          <a:p>
            <a:r>
              <a:rPr lang="sv-SE" dirty="0" smtClean="0">
                <a:latin typeface="+mj-lt"/>
              </a:rPr>
              <a:t>(</a:t>
            </a:r>
            <a:r>
              <a:rPr lang="sv-SE" dirty="0" err="1" smtClean="0">
                <a:latin typeface="+mj-lt"/>
              </a:rPr>
              <a:t>develop</a:t>
            </a:r>
            <a:r>
              <a:rPr lang="sv-SE" dirty="0" smtClean="0">
                <a:latin typeface="+mj-lt"/>
              </a:rPr>
              <a:t> and </a:t>
            </a:r>
            <a:r>
              <a:rPr lang="sv-SE" dirty="0" err="1" smtClean="0">
                <a:latin typeface="+mj-lt"/>
              </a:rPr>
              <a:t>sustain</a:t>
            </a:r>
            <a:r>
              <a:rPr lang="sv-SE" dirty="0" smtClean="0">
                <a:latin typeface="+mj-lt"/>
              </a:rPr>
              <a:t> systems </a:t>
            </a:r>
            <a:r>
              <a:rPr lang="sv-SE" dirty="0" err="1" smtClean="0">
                <a:latin typeface="+mj-lt"/>
              </a:rPr>
              <a:t>that</a:t>
            </a:r>
            <a:r>
              <a:rPr lang="sv-SE" dirty="0" smtClean="0">
                <a:latin typeface="+mj-lt"/>
              </a:rPr>
              <a:t> monitor the public and private </a:t>
            </a:r>
            <a:r>
              <a:rPr lang="sv-SE" dirty="0" err="1" smtClean="0">
                <a:latin typeface="+mj-lt"/>
              </a:rPr>
              <a:t>sector’s</a:t>
            </a:r>
            <a:r>
              <a:rPr lang="sv-SE" dirty="0" smtClean="0">
                <a:latin typeface="+mj-lt"/>
              </a:rPr>
              <a:t> </a:t>
            </a:r>
            <a:r>
              <a:rPr lang="sv-SE" dirty="0" err="1" smtClean="0">
                <a:latin typeface="+mj-lt"/>
              </a:rPr>
              <a:t>adherence</a:t>
            </a:r>
            <a:r>
              <a:rPr lang="sv-SE" dirty="0" smtClean="0">
                <a:latin typeface="+mj-lt"/>
              </a:rPr>
              <a:t> to human </a:t>
            </a:r>
            <a:r>
              <a:rPr lang="sv-SE" dirty="0" err="1" smtClean="0">
                <a:latin typeface="+mj-lt"/>
              </a:rPr>
              <a:t>rights</a:t>
            </a:r>
            <a:r>
              <a:rPr lang="sv-SE" dirty="0" smtClean="0">
                <a:latin typeface="+mj-lt"/>
              </a:rPr>
              <a:t>)</a:t>
            </a:r>
            <a:endParaRPr lang="sv-SE" dirty="0">
              <a:latin typeface="+mj-lt"/>
            </a:endParaRPr>
          </a:p>
          <a:p>
            <a:endParaRPr lang="sv-SE" sz="1050" dirty="0" smtClean="0">
              <a:latin typeface="+mj-lt"/>
            </a:endParaRPr>
          </a:p>
          <a:p>
            <a:r>
              <a:rPr lang="sv-SE" sz="2800" b="1" dirty="0" err="1" smtClean="0">
                <a:solidFill>
                  <a:srgbClr val="008000"/>
                </a:solidFill>
                <a:latin typeface="+mj-lt"/>
              </a:rPr>
              <a:t>Promote</a:t>
            </a:r>
            <a:r>
              <a:rPr lang="sv-SE" sz="2800" b="1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sv-SE" sz="2800" dirty="0" smtClean="0">
                <a:latin typeface="+mj-lt"/>
              </a:rPr>
              <a:t>human </a:t>
            </a:r>
            <a:r>
              <a:rPr lang="sv-SE" sz="2800" dirty="0" err="1" smtClean="0">
                <a:latin typeface="+mj-lt"/>
              </a:rPr>
              <a:t>rights</a:t>
            </a:r>
            <a:endParaRPr lang="sv-SE" sz="28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sv-SE" dirty="0" smtClean="0">
                <a:latin typeface="+mj-lt"/>
              </a:rPr>
              <a:t>(</a:t>
            </a:r>
            <a:r>
              <a:rPr lang="sv-SE" dirty="0" err="1">
                <a:latin typeface="+mj-lt"/>
              </a:rPr>
              <a:t>educate</a:t>
            </a:r>
            <a:r>
              <a:rPr lang="sv-SE" dirty="0" smtClean="0">
                <a:latin typeface="+mj-lt"/>
              </a:rPr>
              <a:t>, </a:t>
            </a:r>
            <a:r>
              <a:rPr lang="sv-SE" dirty="0" err="1" smtClean="0">
                <a:latin typeface="+mj-lt"/>
              </a:rPr>
              <a:t>inform</a:t>
            </a:r>
            <a:r>
              <a:rPr lang="sv-SE" dirty="0" smtClean="0">
                <a:latin typeface="+mj-lt"/>
              </a:rPr>
              <a:t> and </a:t>
            </a:r>
            <a:r>
              <a:rPr lang="sv-SE" dirty="0" err="1" smtClean="0">
                <a:latin typeface="+mj-lt"/>
              </a:rPr>
              <a:t>clarify</a:t>
            </a:r>
            <a:r>
              <a:rPr lang="sv-SE" dirty="0" smtClean="0">
                <a:latin typeface="+mj-lt"/>
              </a:rPr>
              <a:t> </a:t>
            </a:r>
            <a:r>
              <a:rPr lang="sv-SE" dirty="0" err="1" smtClean="0">
                <a:latin typeface="+mj-lt"/>
              </a:rPr>
              <a:t>about</a:t>
            </a:r>
            <a:r>
              <a:rPr lang="sv-SE" dirty="0" smtClean="0">
                <a:latin typeface="+mj-lt"/>
              </a:rPr>
              <a:t> human </a:t>
            </a:r>
            <a:r>
              <a:rPr lang="sv-SE" dirty="0" err="1" smtClean="0">
                <a:latin typeface="+mj-lt"/>
              </a:rPr>
              <a:t>rights</a:t>
            </a:r>
            <a:r>
              <a:rPr lang="sv-SE" dirty="0" smtClean="0">
                <a:latin typeface="+mj-lt"/>
              </a:rPr>
              <a:t>, </a:t>
            </a:r>
            <a:r>
              <a:rPr lang="sv-SE" dirty="0" err="1" smtClean="0">
                <a:latin typeface="+mj-lt"/>
              </a:rPr>
              <a:t>rights-holders</a:t>
            </a:r>
            <a:r>
              <a:rPr lang="sv-SE" dirty="0" smtClean="0">
                <a:latin typeface="+mj-lt"/>
              </a:rPr>
              <a:t> </a:t>
            </a:r>
          </a:p>
          <a:p>
            <a:r>
              <a:rPr lang="sv-SE" dirty="0" smtClean="0">
                <a:latin typeface="+mj-lt"/>
              </a:rPr>
              <a:t>and </a:t>
            </a:r>
            <a:r>
              <a:rPr lang="sv-SE" dirty="0" err="1" smtClean="0">
                <a:latin typeface="+mj-lt"/>
              </a:rPr>
              <a:t>dutybearers</a:t>
            </a:r>
            <a:endParaRPr lang="sv-SE" dirty="0">
              <a:latin typeface="+mj-lt"/>
            </a:endParaRPr>
          </a:p>
          <a:p>
            <a:endParaRPr lang="sv-SE" sz="105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34105" y="321768"/>
            <a:ext cx="68155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v-SE" sz="2800" b="1" dirty="0" err="1" smtClean="0">
                <a:solidFill>
                  <a:srgbClr val="0C6046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Responsibility</a:t>
            </a:r>
            <a:r>
              <a:rPr lang="sv-SE" sz="2800" b="1" dirty="0" smtClean="0">
                <a:solidFill>
                  <a:srgbClr val="0C6046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 for human </a:t>
            </a:r>
            <a:r>
              <a:rPr lang="sv-SE" sz="2800" b="1" dirty="0" err="1" smtClean="0">
                <a:solidFill>
                  <a:srgbClr val="0C6046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rights</a:t>
            </a:r>
            <a:endParaRPr lang="sv-SE" sz="2800" b="1" dirty="0">
              <a:solidFill>
                <a:srgbClr val="0C6046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6" name="Bildobjekt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6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-129814"/>
            <a:ext cx="8229600" cy="1143000"/>
          </a:xfrm>
        </p:spPr>
        <p:txBody>
          <a:bodyPr>
            <a:normAutofit/>
          </a:bodyPr>
          <a:lstStyle/>
          <a:p>
            <a:r>
              <a:rPr lang="sv-SE" sz="2800" b="1" dirty="0" smtClean="0">
                <a:solidFill>
                  <a:srgbClr val="298748"/>
                </a:solidFill>
              </a:rPr>
              <a:t>A </a:t>
            </a:r>
            <a:r>
              <a:rPr lang="sv-SE" sz="2800" b="1" dirty="0" err="1" smtClean="0">
                <a:solidFill>
                  <a:srgbClr val="298748"/>
                </a:solidFill>
              </a:rPr>
              <a:t>challenge</a:t>
            </a:r>
            <a:r>
              <a:rPr lang="sv-SE" sz="2800" b="1" dirty="0" smtClean="0">
                <a:solidFill>
                  <a:srgbClr val="298748"/>
                </a:solidFill>
              </a:rPr>
              <a:t> – multi-</a:t>
            </a:r>
            <a:r>
              <a:rPr lang="sv-SE" sz="2800" b="1" dirty="0" err="1" smtClean="0">
                <a:solidFill>
                  <a:srgbClr val="298748"/>
                </a:solidFill>
              </a:rPr>
              <a:t>dimensional</a:t>
            </a:r>
            <a:r>
              <a:rPr lang="sv-SE" sz="2800" b="1" dirty="0" smtClean="0">
                <a:solidFill>
                  <a:srgbClr val="298748"/>
                </a:solidFill>
              </a:rPr>
              <a:t> </a:t>
            </a:r>
            <a:r>
              <a:rPr lang="sv-SE" sz="2800" b="1" dirty="0" err="1" smtClean="0">
                <a:solidFill>
                  <a:srgbClr val="298748"/>
                </a:solidFill>
              </a:rPr>
              <a:t>power</a:t>
            </a:r>
            <a:r>
              <a:rPr lang="sv-SE" sz="2800" b="1" dirty="0" smtClean="0">
                <a:solidFill>
                  <a:srgbClr val="298748"/>
                </a:solidFill>
              </a:rPr>
              <a:t> relations</a:t>
            </a:r>
            <a:endParaRPr lang="sv-SE" sz="2800" b="1" dirty="0">
              <a:solidFill>
                <a:srgbClr val="298748"/>
              </a:solidFill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82114" y="1141414"/>
            <a:ext cx="7499176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sz="3600" dirty="0"/>
          </a:p>
          <a:p>
            <a:pPr marL="0" indent="0">
              <a:buNone/>
            </a:pPr>
            <a:endParaRPr lang="sv-SE" sz="2800" dirty="0" smtClean="0">
              <a:latin typeface="+mj-lt"/>
            </a:endParaRPr>
          </a:p>
          <a:p>
            <a:pPr marL="0" indent="0">
              <a:buNone/>
            </a:pPr>
            <a:endParaRPr lang="sv-SE" sz="2800" dirty="0">
              <a:latin typeface="+mj-lt"/>
            </a:endParaRPr>
          </a:p>
        </p:txBody>
      </p:sp>
      <p:cxnSp>
        <p:nvCxnSpPr>
          <p:cNvPr id="5" name="Rak pil 4"/>
          <p:cNvCxnSpPr/>
          <p:nvPr/>
        </p:nvCxnSpPr>
        <p:spPr>
          <a:xfrm flipV="1">
            <a:off x="4141319" y="4870953"/>
            <a:ext cx="0" cy="585551"/>
          </a:xfrm>
          <a:prstGeom prst="straightConnector1">
            <a:avLst/>
          </a:prstGeom>
          <a:ln w="60325">
            <a:solidFill>
              <a:srgbClr val="276F35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ruta 3"/>
          <p:cNvSpPr txBox="1"/>
          <p:nvPr/>
        </p:nvSpPr>
        <p:spPr>
          <a:xfrm>
            <a:off x="457200" y="826474"/>
            <a:ext cx="815926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 smtClean="0"/>
              <a:t>Persons, </a:t>
            </a:r>
            <a:r>
              <a:rPr lang="sv-SE" sz="2800" dirty="0" err="1" smtClean="0"/>
              <a:t>who</a:t>
            </a:r>
            <a:r>
              <a:rPr lang="sv-SE" sz="2800" dirty="0" smtClean="0"/>
              <a:t> </a:t>
            </a:r>
            <a:r>
              <a:rPr lang="sv-SE" sz="2800" dirty="0" err="1" smtClean="0"/>
              <a:t>execute</a:t>
            </a:r>
            <a:r>
              <a:rPr lang="sv-SE" sz="2800" dirty="0" smtClean="0"/>
              <a:t> </a:t>
            </a:r>
            <a:r>
              <a:rPr lang="sv-SE" sz="2800" dirty="0" err="1" smtClean="0"/>
              <a:t>power</a:t>
            </a:r>
            <a:r>
              <a:rPr lang="sv-SE" sz="2800" dirty="0" smtClean="0"/>
              <a:t> </a:t>
            </a:r>
            <a:r>
              <a:rPr lang="sv-SE" sz="2400" dirty="0" smtClean="0"/>
              <a:t>– set </a:t>
            </a:r>
            <a:r>
              <a:rPr lang="sv-SE" sz="2400" dirty="0" err="1" smtClean="0"/>
              <a:t>conditions</a:t>
            </a:r>
            <a:r>
              <a:rPr lang="sv-SE" sz="2400" dirty="0" smtClean="0"/>
              <a:t> for </a:t>
            </a:r>
            <a:r>
              <a:rPr lang="sv-SE" sz="2400" dirty="0" err="1" smtClean="0"/>
              <a:t>states</a:t>
            </a:r>
            <a:endParaRPr lang="sv-SE" sz="2800" dirty="0" smtClean="0"/>
          </a:p>
          <a:p>
            <a:endParaRPr lang="sv-SE" sz="900" dirty="0" smtClean="0"/>
          </a:p>
          <a:p>
            <a:pPr algn="ctr"/>
            <a:r>
              <a:rPr lang="sv-SE" sz="2400" dirty="0" smtClean="0"/>
              <a:t>(</a:t>
            </a:r>
            <a:r>
              <a:rPr lang="sv-SE" sz="2400" dirty="0" err="1" smtClean="0"/>
              <a:t>invest</a:t>
            </a:r>
            <a:r>
              <a:rPr lang="sv-SE" sz="2400" dirty="0" smtClean="0"/>
              <a:t>, </a:t>
            </a:r>
            <a:r>
              <a:rPr lang="sv-SE" sz="2400" dirty="0" err="1" smtClean="0"/>
              <a:t>provide</a:t>
            </a:r>
            <a:r>
              <a:rPr lang="sv-SE" sz="2400" dirty="0" smtClean="0"/>
              <a:t> </a:t>
            </a:r>
            <a:r>
              <a:rPr lang="sv-SE" sz="2400" dirty="0" err="1" smtClean="0"/>
              <a:t>employment</a:t>
            </a:r>
            <a:r>
              <a:rPr lang="sv-SE" sz="2400" dirty="0" smtClean="0"/>
              <a:t>, </a:t>
            </a:r>
            <a:r>
              <a:rPr lang="sv-SE" sz="2400" dirty="0" err="1" smtClean="0"/>
              <a:t>influence</a:t>
            </a:r>
            <a:r>
              <a:rPr lang="sv-SE" sz="2400" dirty="0" smtClean="0"/>
              <a:t> </a:t>
            </a:r>
            <a:r>
              <a:rPr lang="sv-SE" sz="2400" dirty="0" err="1" smtClean="0"/>
              <a:t>law-making</a:t>
            </a:r>
            <a:r>
              <a:rPr lang="sv-SE" sz="2400" dirty="0" smtClean="0"/>
              <a:t>)</a:t>
            </a:r>
            <a:endParaRPr lang="sv-SE" sz="2400" dirty="0"/>
          </a:p>
        </p:txBody>
      </p:sp>
      <p:sp>
        <p:nvSpPr>
          <p:cNvPr id="8" name="textruta 7"/>
          <p:cNvSpPr txBox="1"/>
          <p:nvPr/>
        </p:nvSpPr>
        <p:spPr>
          <a:xfrm>
            <a:off x="1195749" y="5343381"/>
            <a:ext cx="557432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 smtClean="0"/>
              <a:t>Persons, </a:t>
            </a:r>
            <a:r>
              <a:rPr lang="sv-SE" sz="2800" dirty="0" err="1" smtClean="0"/>
              <a:t>who</a:t>
            </a:r>
            <a:r>
              <a:rPr lang="sv-SE" sz="2800" dirty="0" smtClean="0"/>
              <a:t> </a:t>
            </a:r>
            <a:r>
              <a:rPr lang="sv-SE" sz="2800" dirty="0" err="1" smtClean="0"/>
              <a:t>are</a:t>
            </a:r>
            <a:r>
              <a:rPr lang="sv-SE" sz="2800" dirty="0" smtClean="0"/>
              <a:t> </a:t>
            </a:r>
            <a:r>
              <a:rPr lang="sv-SE" sz="2800" dirty="0" err="1" smtClean="0"/>
              <a:t>subjected</a:t>
            </a:r>
            <a:r>
              <a:rPr lang="sv-SE" sz="2800" dirty="0" smtClean="0"/>
              <a:t> to </a:t>
            </a:r>
            <a:r>
              <a:rPr lang="sv-SE" sz="2800" dirty="0" err="1" smtClean="0"/>
              <a:t>power</a:t>
            </a:r>
            <a:endParaRPr lang="sv-SE" sz="2800" dirty="0" smtClean="0"/>
          </a:p>
          <a:p>
            <a:r>
              <a:rPr lang="sv-SE" sz="900" dirty="0" smtClean="0"/>
              <a:t> </a:t>
            </a:r>
          </a:p>
          <a:p>
            <a:pPr algn="ctr"/>
            <a:r>
              <a:rPr lang="sv-SE" sz="2400" dirty="0" smtClean="0"/>
              <a:t>(</a:t>
            </a:r>
            <a:r>
              <a:rPr lang="sv-SE" sz="2400" dirty="0" err="1" smtClean="0"/>
              <a:t>laws</a:t>
            </a:r>
            <a:r>
              <a:rPr lang="sv-SE" sz="2400" dirty="0" smtClean="0"/>
              <a:t>, </a:t>
            </a:r>
            <a:r>
              <a:rPr lang="sv-SE" sz="2400" dirty="0" err="1" smtClean="0"/>
              <a:t>rules</a:t>
            </a:r>
            <a:r>
              <a:rPr lang="sv-SE" sz="2400" dirty="0" smtClean="0"/>
              <a:t>, </a:t>
            </a:r>
            <a:r>
              <a:rPr lang="sv-SE" sz="2400" dirty="0" err="1" smtClean="0"/>
              <a:t>decisions</a:t>
            </a:r>
            <a:r>
              <a:rPr lang="sv-SE" sz="2400" dirty="0" smtClean="0"/>
              <a:t>, </a:t>
            </a:r>
            <a:r>
              <a:rPr lang="sv-SE" sz="2400" dirty="0" err="1" smtClean="0"/>
              <a:t>treatment</a:t>
            </a:r>
            <a:r>
              <a:rPr lang="sv-SE" sz="2400" dirty="0" smtClean="0"/>
              <a:t>)</a:t>
            </a:r>
            <a:endParaRPr lang="sv-SE" sz="2400" dirty="0"/>
          </a:p>
        </p:txBody>
      </p:sp>
      <p:sp>
        <p:nvSpPr>
          <p:cNvPr id="9" name="textruta 8"/>
          <p:cNvSpPr txBox="1"/>
          <p:nvPr/>
        </p:nvSpPr>
        <p:spPr>
          <a:xfrm>
            <a:off x="439615" y="3827587"/>
            <a:ext cx="8329249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smtClean="0"/>
              <a:t>Persons, </a:t>
            </a:r>
            <a:r>
              <a:rPr lang="sv-SE" sz="2800" dirty="0" err="1" smtClean="0"/>
              <a:t>who</a:t>
            </a:r>
            <a:r>
              <a:rPr lang="sv-SE" sz="2800" dirty="0" smtClean="0"/>
              <a:t> </a:t>
            </a:r>
            <a:r>
              <a:rPr lang="sv-SE" sz="2800" dirty="0" err="1" smtClean="0"/>
              <a:t>execute</a:t>
            </a:r>
            <a:r>
              <a:rPr lang="sv-SE" sz="2800" dirty="0" smtClean="0"/>
              <a:t> </a:t>
            </a:r>
            <a:r>
              <a:rPr lang="sv-SE" sz="2800" dirty="0" err="1" smtClean="0"/>
              <a:t>power</a:t>
            </a:r>
            <a:r>
              <a:rPr lang="sv-SE" sz="2800" dirty="0" smtClean="0"/>
              <a:t> </a:t>
            </a:r>
            <a:r>
              <a:rPr lang="sv-SE" sz="2400" dirty="0" smtClean="0"/>
              <a:t>– </a:t>
            </a:r>
            <a:r>
              <a:rPr lang="sv-SE" sz="2400" dirty="0" err="1" smtClean="0"/>
              <a:t>act</a:t>
            </a:r>
            <a:r>
              <a:rPr lang="sv-SE" sz="2400" dirty="0" smtClean="0"/>
              <a:t> </a:t>
            </a:r>
            <a:r>
              <a:rPr lang="sv-SE" sz="2400" dirty="0" err="1" smtClean="0"/>
              <a:t>within</a:t>
            </a:r>
            <a:r>
              <a:rPr lang="sv-SE" sz="2400" dirty="0" smtClean="0"/>
              <a:t> </a:t>
            </a:r>
            <a:r>
              <a:rPr lang="sv-SE" sz="2400" dirty="0" err="1" smtClean="0"/>
              <a:t>room</a:t>
            </a:r>
            <a:r>
              <a:rPr lang="sv-SE" sz="2400" dirty="0" smtClean="0"/>
              <a:t> for </a:t>
            </a:r>
            <a:r>
              <a:rPr lang="sv-SE" sz="2400" dirty="0" err="1" smtClean="0"/>
              <a:t>maneuver</a:t>
            </a:r>
            <a:endParaRPr lang="sv-SE" sz="2800" dirty="0" smtClean="0"/>
          </a:p>
          <a:p>
            <a:endParaRPr lang="sv-SE" sz="900" dirty="0" smtClean="0"/>
          </a:p>
          <a:p>
            <a:pPr algn="ctr"/>
            <a:r>
              <a:rPr lang="sv-SE" sz="2400" dirty="0" smtClean="0"/>
              <a:t>(make </a:t>
            </a:r>
            <a:r>
              <a:rPr lang="sv-SE" sz="2400" dirty="0" err="1" smtClean="0"/>
              <a:t>decisions</a:t>
            </a:r>
            <a:r>
              <a:rPr lang="sv-SE" sz="2400" dirty="0" smtClean="0"/>
              <a:t>, </a:t>
            </a:r>
            <a:r>
              <a:rPr lang="sv-SE" sz="2400" dirty="0" err="1" smtClean="0"/>
              <a:t>give</a:t>
            </a:r>
            <a:r>
              <a:rPr lang="sv-SE" sz="2400" dirty="0" smtClean="0"/>
              <a:t> information, deal </a:t>
            </a:r>
            <a:r>
              <a:rPr lang="sv-SE" sz="2400" dirty="0" err="1" smtClean="0"/>
              <a:t>with</a:t>
            </a:r>
            <a:r>
              <a:rPr lang="sv-SE" sz="2400" dirty="0"/>
              <a:t> </a:t>
            </a:r>
            <a:r>
              <a:rPr lang="sv-SE" sz="2400" dirty="0" err="1" smtClean="0"/>
              <a:t>rights-holders</a:t>
            </a:r>
            <a:r>
              <a:rPr lang="sv-SE" sz="2400" dirty="0" smtClean="0"/>
              <a:t>)</a:t>
            </a:r>
            <a:endParaRPr lang="sv-SE" sz="2400" dirty="0"/>
          </a:p>
        </p:txBody>
      </p:sp>
      <p:cxnSp>
        <p:nvCxnSpPr>
          <p:cNvPr id="11" name="Rak pil 10"/>
          <p:cNvCxnSpPr/>
          <p:nvPr/>
        </p:nvCxnSpPr>
        <p:spPr>
          <a:xfrm flipV="1">
            <a:off x="4276134" y="1822957"/>
            <a:ext cx="0" cy="562687"/>
          </a:xfrm>
          <a:prstGeom prst="straightConnector1">
            <a:avLst/>
          </a:prstGeom>
          <a:ln w="60325">
            <a:solidFill>
              <a:srgbClr val="276F35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ruta 12"/>
          <p:cNvSpPr txBox="1"/>
          <p:nvPr/>
        </p:nvSpPr>
        <p:spPr>
          <a:xfrm>
            <a:off x="263769" y="2368059"/>
            <a:ext cx="8247187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dirty="0" smtClean="0"/>
              <a:t>Persons, </a:t>
            </a:r>
            <a:r>
              <a:rPr lang="sv-SE" sz="2800" dirty="0" err="1" smtClean="0"/>
              <a:t>who</a:t>
            </a:r>
            <a:r>
              <a:rPr lang="sv-SE" sz="2800" dirty="0" smtClean="0"/>
              <a:t> </a:t>
            </a:r>
            <a:r>
              <a:rPr lang="sv-SE" sz="2800" dirty="0" err="1" smtClean="0"/>
              <a:t>execute</a:t>
            </a:r>
            <a:r>
              <a:rPr lang="sv-SE" sz="2800" dirty="0" smtClean="0"/>
              <a:t> </a:t>
            </a:r>
            <a:r>
              <a:rPr lang="sv-SE" sz="2800" dirty="0" err="1" smtClean="0"/>
              <a:t>power</a:t>
            </a:r>
            <a:r>
              <a:rPr lang="sv-SE" sz="2800" dirty="0" smtClean="0"/>
              <a:t> </a:t>
            </a:r>
            <a:r>
              <a:rPr lang="sv-SE" sz="2400" dirty="0" smtClean="0"/>
              <a:t>– </a:t>
            </a:r>
            <a:r>
              <a:rPr lang="sv-SE" sz="2400" dirty="0" err="1" smtClean="0"/>
              <a:t>create</a:t>
            </a:r>
            <a:r>
              <a:rPr lang="sv-SE" sz="2400" dirty="0" smtClean="0"/>
              <a:t> </a:t>
            </a:r>
            <a:r>
              <a:rPr lang="sv-SE" sz="2400" dirty="0" err="1" smtClean="0"/>
              <a:t>room</a:t>
            </a:r>
            <a:r>
              <a:rPr lang="sv-SE" sz="2400" dirty="0" smtClean="0"/>
              <a:t> for </a:t>
            </a:r>
            <a:r>
              <a:rPr lang="sv-SE" sz="2400" dirty="0" err="1" smtClean="0"/>
              <a:t>maneuver</a:t>
            </a:r>
            <a:r>
              <a:rPr lang="sv-SE" sz="2400" dirty="0" smtClean="0"/>
              <a:t> </a:t>
            </a:r>
            <a:endParaRPr lang="sv-SE" sz="2800" dirty="0" smtClean="0"/>
          </a:p>
          <a:p>
            <a:endParaRPr lang="sv-SE" sz="900" dirty="0" smtClean="0"/>
          </a:p>
          <a:p>
            <a:pPr algn="ctr"/>
            <a:r>
              <a:rPr lang="sv-SE" sz="2400" dirty="0" smtClean="0"/>
              <a:t>(</a:t>
            </a:r>
            <a:r>
              <a:rPr lang="sv-SE" sz="2400" dirty="0" err="1" smtClean="0"/>
              <a:t>develop</a:t>
            </a:r>
            <a:r>
              <a:rPr lang="sv-SE" sz="2400" dirty="0" smtClean="0"/>
              <a:t> </a:t>
            </a:r>
            <a:r>
              <a:rPr lang="sv-SE" sz="2400" dirty="0" err="1" smtClean="0"/>
              <a:t>laws</a:t>
            </a:r>
            <a:r>
              <a:rPr lang="sv-SE" sz="2400" dirty="0" smtClean="0"/>
              <a:t>, </a:t>
            </a:r>
            <a:r>
              <a:rPr lang="sv-SE" sz="2400" dirty="0" err="1" smtClean="0"/>
              <a:t>create</a:t>
            </a:r>
            <a:r>
              <a:rPr lang="sv-SE" sz="2400" dirty="0" smtClean="0"/>
              <a:t> budgets, </a:t>
            </a:r>
            <a:r>
              <a:rPr lang="sv-SE" sz="2400" dirty="0" err="1" smtClean="0"/>
              <a:t>maintain</a:t>
            </a:r>
            <a:r>
              <a:rPr lang="sv-SE" sz="2400" dirty="0" smtClean="0"/>
              <a:t> </a:t>
            </a:r>
            <a:r>
              <a:rPr lang="sv-SE" sz="2400" dirty="0" err="1" smtClean="0"/>
              <a:t>rules</a:t>
            </a:r>
            <a:r>
              <a:rPr lang="sv-SE" sz="2400" dirty="0" smtClean="0"/>
              <a:t>)</a:t>
            </a:r>
            <a:endParaRPr lang="sv-SE" sz="2400" dirty="0"/>
          </a:p>
        </p:txBody>
      </p:sp>
      <p:cxnSp>
        <p:nvCxnSpPr>
          <p:cNvPr id="20" name="Rak pil 19"/>
          <p:cNvCxnSpPr/>
          <p:nvPr/>
        </p:nvCxnSpPr>
        <p:spPr>
          <a:xfrm flipV="1">
            <a:off x="4252685" y="3329378"/>
            <a:ext cx="0" cy="562687"/>
          </a:xfrm>
          <a:prstGeom prst="straightConnector1">
            <a:avLst/>
          </a:prstGeom>
          <a:ln w="60325">
            <a:solidFill>
              <a:srgbClr val="276F35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Bildobjekt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130245"/>
            <a:ext cx="1455420" cy="53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7545</TotalTime>
  <Words>1067</Words>
  <Application>Microsoft Office PowerPoint</Application>
  <PresentationFormat>Bildspel på skärmen (4:3)</PresentationFormat>
  <Paragraphs>254</Paragraphs>
  <Slides>24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24</vt:i4>
      </vt:variant>
    </vt:vector>
  </HeadingPairs>
  <TitlesOfParts>
    <vt:vector size="25" baseType="lpstr">
      <vt:lpstr>Office-tema</vt:lpstr>
      <vt:lpstr>   How do we move human rights  into daily practice?   </vt:lpstr>
      <vt:lpstr>PowerPoint-presentation</vt:lpstr>
      <vt:lpstr>Foundation of human rights </vt:lpstr>
      <vt:lpstr>Human rights encompass </vt:lpstr>
      <vt:lpstr>Absolutely …. but </vt:lpstr>
      <vt:lpstr>Human rights – power relations </vt:lpstr>
      <vt:lpstr>Human rights – power relations </vt:lpstr>
      <vt:lpstr>PowerPoint-presentation</vt:lpstr>
      <vt:lpstr>A challenge – multi-dimensional power relations</vt:lpstr>
      <vt:lpstr>PowerPoint-presentation</vt:lpstr>
      <vt:lpstr>For a sustainable system for human rights</vt:lpstr>
      <vt:lpstr>Human rights – visible or invisible?</vt:lpstr>
      <vt:lpstr>PowerPoint-presentation</vt:lpstr>
      <vt:lpstr>PowerPoint-presentation</vt:lpstr>
      <vt:lpstr>PowerPoint-presentation</vt:lpstr>
      <vt:lpstr>PowerPoint-presentation</vt:lpstr>
      <vt:lpstr>Human rights in practice – in all tasks</vt:lpstr>
      <vt:lpstr>Everybody asks for good examples, but….</vt:lpstr>
      <vt:lpstr>PowerPoint-presentation</vt:lpstr>
      <vt:lpstr>PowerPoint-presentation</vt:lpstr>
      <vt:lpstr>PowerPoint-presentation</vt:lpstr>
      <vt:lpstr>PowerPoint-presentation</vt:lpstr>
      <vt:lpstr>Main questions</vt:lpstr>
      <vt:lpstr>Thank you!</vt:lpstr>
    </vt:vector>
  </TitlesOfParts>
  <Company>Emerga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MÄNSKLIGA RÄTTIGHETER i vår egen verksamhet</dc:title>
  <dc:creator>Elisabeth Abiri</dc:creator>
  <cp:lastModifiedBy>Trygg Tina</cp:lastModifiedBy>
  <cp:revision>239</cp:revision>
  <cp:lastPrinted>2014-09-04T20:11:18Z</cp:lastPrinted>
  <dcterms:created xsi:type="dcterms:W3CDTF">2014-08-22T12:33:36Z</dcterms:created>
  <dcterms:modified xsi:type="dcterms:W3CDTF">2015-08-09T09:59:22Z</dcterms:modified>
</cp:coreProperties>
</file>